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06" d="100"/>
          <a:sy n="106" d="100"/>
        </p:scale>
        <p:origin x="1373"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2022-04-09</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2022-04-09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3016677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22655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72412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141778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2022-04-09</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namnghi/Applied_Data_Science_Capstone/blob/master/EDA.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namnghi/Applied_Data_Science_Capstone/blob/master/EDA%20with%20Data%20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mnghi/Applied_Data_Science_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mnghi/Applied_Data_Science_Capstone/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mnghi/Applied_Data_Science_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mnghi/Applied_Data_Science_Capstone/blob/master/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github.com/namnghi/Applied_Data_Science_Capstone/tree/master"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mnghi/Applied_Data_Science_Capstone/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namnghi/Applied_Data_Science_Capstone/blob/master/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 Nghi Dao&gt;</a:t>
            </a:r>
          </a:p>
          <a:p>
            <a:r>
              <a:rPr lang="en-US">
                <a:solidFill>
                  <a:schemeClr val="bg2"/>
                </a:solidFill>
                <a:latin typeface="Abadi" panose="020B0604020104020204" pitchFamily="34" charset="0"/>
                <a:ea typeface="SF Pro" pitchFamily="2" charset="0"/>
                <a:cs typeface="SF Pro" pitchFamily="2" charset="0"/>
              </a:rPr>
              <a:t>&lt;09-04-2022&gt;</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2200">
                <a:solidFill>
                  <a:schemeClr val="accent3">
                    <a:lumMod val="25000"/>
                  </a:schemeClr>
                </a:solidFill>
                <a:latin typeface="Abadi" panose="020B0604020104020204" pitchFamily="34" charset="0"/>
              </a:rPr>
              <a:t>Create a training label with landing outcomes where successful = 1 &amp; failure = 0.</a:t>
            </a:r>
          </a:p>
          <a:p>
            <a:r>
              <a:rPr lang="en-GB" sz="2200">
                <a:solidFill>
                  <a:schemeClr val="accent3">
                    <a:lumMod val="25000"/>
                  </a:schemeClr>
                </a:solidFill>
                <a:latin typeface="Abadi" panose="020B0604020104020204" pitchFamily="34" charset="0"/>
              </a:rPr>
              <a:t>Outcome column has two components: ‘Mission Outcome’ ‘Landing Location’</a:t>
            </a:r>
          </a:p>
          <a:p>
            <a:r>
              <a:rPr lang="en-GB" sz="2200">
                <a:solidFill>
                  <a:schemeClr val="accent3">
                    <a:lumMod val="25000"/>
                  </a:schemeClr>
                </a:solidFill>
                <a:latin typeface="Abadi" panose="020B0604020104020204" pitchFamily="34" charset="0"/>
              </a:rPr>
              <a:t>New training label column ‘class’ with a value of 1 if ‘Mission Outcome’ is True and 0 otherwise.  Value Mapping:</a:t>
            </a:r>
          </a:p>
          <a:p>
            <a:r>
              <a:rPr lang="en-GB" sz="2200">
                <a:solidFill>
                  <a:schemeClr val="accent3">
                    <a:lumMod val="25000"/>
                  </a:schemeClr>
                </a:solidFill>
                <a:latin typeface="Abadi" panose="020B0604020104020204" pitchFamily="34" charset="0"/>
              </a:rPr>
              <a:t>True ASDS, True RTLS, &amp; True Ocean – set to -&gt; 1</a:t>
            </a:r>
          </a:p>
          <a:p>
            <a:r>
              <a:rPr lang="en-GB" sz="2200">
                <a:solidFill>
                  <a:schemeClr val="accent3">
                    <a:lumMod val="25000"/>
                  </a:schemeClr>
                </a:solidFill>
                <a:latin typeface="Abadi" panose="020B0604020104020204" pitchFamily="34" charset="0"/>
              </a:rPr>
              <a:t>None None, False ASDS, None ASDS, False Ocean, False RTLS – set to -&gt; 0</a:t>
            </a:r>
          </a:p>
          <a:p>
            <a:r>
              <a:rPr lang="en-GB"/>
              <a:t>GitHub url:  </a:t>
            </a:r>
            <a:r>
              <a:rPr lang="en-GB" sz="1800">
                <a:hlinkClick r:id="rId4"/>
              </a:rPr>
              <a:t>https://github.com/namnghi/Applied_Data_Science_Capstone/blob/master/EDA.ipynb</a:t>
            </a:r>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2200">
                <a:solidFill>
                  <a:schemeClr val="accent3">
                    <a:lumMod val="25000"/>
                  </a:schemeClr>
                </a:solidFill>
                <a:latin typeface="Abadi"/>
              </a:rPr>
              <a:t>Exploratory Data Analysis performed on variables Flight Number, Payload Mass, Launch Site,  Orbit, Class and Year.</a:t>
            </a:r>
          </a:p>
          <a:p>
            <a:pPr>
              <a:lnSpc>
                <a:spcPct val="100000"/>
              </a:lnSpc>
              <a:spcBef>
                <a:spcPts val="1400"/>
              </a:spcBef>
            </a:pPr>
            <a:r>
              <a:rPr lang="en-GB" sz="2200">
                <a:solidFill>
                  <a:schemeClr val="accent3">
                    <a:lumMod val="25000"/>
                  </a:schemeClr>
                </a:solidFill>
                <a:latin typeface="Abadi"/>
              </a:rPr>
              <a:t>Plots Used:</a:t>
            </a:r>
          </a:p>
          <a:p>
            <a:pPr>
              <a:lnSpc>
                <a:spcPct val="100000"/>
              </a:lnSpc>
              <a:spcBef>
                <a:spcPts val="1400"/>
              </a:spcBef>
            </a:pPr>
            <a:r>
              <a:rPr lang="en-GB" sz="2200">
                <a:solidFill>
                  <a:schemeClr val="accent3">
                    <a:lumMod val="25000"/>
                  </a:schemeClr>
                </a:solidFill>
                <a:latin typeface="Abadi"/>
              </a:rPr>
              <a:t>Scatter plots, line charts, and bar plots were used to compare relationships between variables to</a:t>
            </a:r>
          </a:p>
          <a:p>
            <a:pPr>
              <a:lnSpc>
                <a:spcPct val="100000"/>
              </a:lnSpc>
              <a:spcBef>
                <a:spcPts val="1400"/>
              </a:spcBef>
            </a:pPr>
            <a:r>
              <a:rPr lang="en-GB" sz="2200">
                <a:solidFill>
                  <a:schemeClr val="accent3">
                    <a:lumMod val="25000"/>
                  </a:schemeClr>
                </a:solidFill>
                <a:latin typeface="Abadi"/>
              </a:rPr>
              <a:t>decide if a relationship exists so that they could be used in training the machine learning model</a:t>
            </a:r>
          </a:p>
          <a:p>
            <a:pPr>
              <a:lnSpc>
                <a:spcPct val="100000"/>
              </a:lnSpc>
              <a:spcBef>
                <a:spcPts val="1400"/>
              </a:spcBef>
            </a:pPr>
            <a:r>
              <a:rPr lang="en-GB" sz="2200">
                <a:solidFill>
                  <a:schemeClr val="accent3">
                    <a:lumMod val="25000"/>
                  </a:schemeClr>
                </a:solidFill>
                <a:latin typeface="Abadi"/>
              </a:rPr>
              <a:t>GitHub url: </a:t>
            </a:r>
            <a:r>
              <a:rPr lang="en-GB" sz="2200">
                <a:solidFill>
                  <a:schemeClr val="accent3">
                    <a:lumMod val="25000"/>
                  </a:schemeClr>
                </a:solidFill>
                <a:latin typeface="Abadi"/>
                <a:hlinkClick r:id="rId4"/>
              </a:rPr>
              <a:t>https://github.com/namnghi/Applied_Data_Science_Capstone/blob/master/EDA%20with%20Data%20Visualization.ipynb</a:t>
            </a:r>
            <a:endParaRPr lang="en-GB" sz="220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Loaded data set into IBM DB2 Database.</a:t>
            </a:r>
          </a:p>
          <a:p>
            <a:pPr>
              <a:lnSpc>
                <a:spcPct val="100000"/>
              </a:lnSpc>
              <a:spcBef>
                <a:spcPts val="1400"/>
              </a:spcBef>
            </a:pPr>
            <a:r>
              <a:rPr lang="en-US" sz="2200">
                <a:solidFill>
                  <a:schemeClr val="accent3">
                    <a:lumMod val="25000"/>
                  </a:schemeClr>
                </a:solidFill>
                <a:latin typeface="Abadi"/>
              </a:rPr>
              <a:t>Queried using SQL Python integration.</a:t>
            </a:r>
          </a:p>
          <a:p>
            <a:pPr>
              <a:lnSpc>
                <a:spcPct val="100000"/>
              </a:lnSpc>
              <a:spcBef>
                <a:spcPts val="1400"/>
              </a:spcBef>
            </a:pPr>
            <a:r>
              <a:rPr lang="en-US" sz="2200">
                <a:solidFill>
                  <a:schemeClr val="accent3">
                    <a:lumMod val="25000"/>
                  </a:schemeClr>
                </a:solidFill>
                <a:latin typeface="Abadi"/>
              </a:rPr>
              <a:t>Queries were made to get a better understanding of the dataset.</a:t>
            </a:r>
          </a:p>
          <a:p>
            <a:pPr>
              <a:lnSpc>
                <a:spcPct val="100000"/>
              </a:lnSpc>
              <a:spcBef>
                <a:spcPts val="1400"/>
              </a:spcBef>
            </a:pPr>
            <a:r>
              <a:rPr lang="en-US" sz="2200">
                <a:solidFill>
                  <a:schemeClr val="accent3">
                    <a:lumMod val="25000"/>
                  </a:schemeClr>
                </a:solidFill>
                <a:latin typeface="Abadi"/>
              </a:rPr>
              <a:t>Queried information about launch site names, mission outcomes, various pay load sizes of  customers and booster versions, and landing outcomes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GitHub url: </a:t>
            </a:r>
            <a:r>
              <a:rPr lang="en-US" sz="2200">
                <a:solidFill>
                  <a:schemeClr val="accent3">
                    <a:lumMod val="25000"/>
                  </a:schemeClr>
                </a:solidFill>
                <a:latin typeface="Abadi"/>
                <a:hlinkClick r:id="rId3"/>
              </a:rPr>
              <a:t>https://github.com/namnghi/Applied_Data_Science_Capstone/blob/master/EDA%20with%20SQL.ipynb</a:t>
            </a:r>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200">
                <a:solidFill>
                  <a:schemeClr val="accent3">
                    <a:lumMod val="25000"/>
                  </a:schemeClr>
                </a:solidFill>
                <a:latin typeface="Abadi" panose="020B0604020104020204" pitchFamily="34" charset="0"/>
              </a:rPr>
              <a:t>Folium maps mark Launch Sites, successful and unsuccessful landings, and a proximity example  to key locations: Railway, Highway, Coast, and City.</a:t>
            </a:r>
          </a:p>
          <a:p>
            <a:pPr>
              <a:lnSpc>
                <a:spcPct val="100000"/>
              </a:lnSpc>
              <a:spcBef>
                <a:spcPts val="1400"/>
              </a:spcBef>
            </a:pPr>
            <a:r>
              <a:rPr lang="en-GB" sz="2200">
                <a:solidFill>
                  <a:schemeClr val="accent3">
                    <a:lumMod val="25000"/>
                  </a:schemeClr>
                </a:solidFill>
                <a:latin typeface="Abadi" panose="020B0604020104020204" pitchFamily="34" charset="0"/>
              </a:rPr>
              <a:t>This allows us to understand why launch sites may be located where they are. Also visualizes  successful landings relative to location.</a:t>
            </a:r>
          </a:p>
          <a:p>
            <a:r>
              <a:rPr lang="en-US"/>
              <a:t>GitHub url:</a:t>
            </a:r>
          </a:p>
          <a:p>
            <a:pPr marL="0" indent="0">
              <a:buNone/>
            </a:pPr>
            <a:r>
              <a:rPr lang="en-US">
                <a:hlinkClick r:id="rId3"/>
              </a:rPr>
              <a:t>https://github.com/namnghi/Applied_Data_Science_Capstone/blob/master/Interactive%20Visual%20Analytics%20with%20Folium%20lab.ipynb</a:t>
            </a: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GB" sz="2200">
                <a:solidFill>
                  <a:schemeClr val="accent3">
                    <a:lumMod val="25000"/>
                  </a:schemeClr>
                </a:solidFill>
                <a:latin typeface="Abadi" panose="020B0604020104020204" pitchFamily="34" charset="0"/>
              </a:rPr>
              <a:t>Dashboard includes a pie chart and a scatter plot.</a:t>
            </a:r>
          </a:p>
          <a:p>
            <a:pPr>
              <a:lnSpc>
                <a:spcPct val="100000"/>
              </a:lnSpc>
              <a:spcBef>
                <a:spcPts val="1400"/>
              </a:spcBef>
            </a:pPr>
            <a:r>
              <a:rPr lang="en-GB" sz="2200">
                <a:solidFill>
                  <a:schemeClr val="accent3">
                    <a:lumMod val="25000"/>
                  </a:schemeClr>
                </a:solidFill>
                <a:latin typeface="Abadi" panose="020B0604020104020204" pitchFamily="34" charset="0"/>
              </a:rPr>
              <a:t>Pie chart can be selected to show distribution of successful landings across all launch sites and  can be selected to show individual launch site success rates.</a:t>
            </a:r>
          </a:p>
          <a:p>
            <a:pPr>
              <a:lnSpc>
                <a:spcPct val="100000"/>
              </a:lnSpc>
              <a:spcBef>
                <a:spcPts val="1400"/>
              </a:spcBef>
            </a:pPr>
            <a:r>
              <a:rPr lang="en-GB" sz="2200">
                <a:solidFill>
                  <a:schemeClr val="accent3">
                    <a:lumMod val="25000"/>
                  </a:schemeClr>
                </a:solidFill>
                <a:latin typeface="Abadi" panose="020B0604020104020204" pitchFamily="34" charset="0"/>
              </a:rPr>
              <a:t>Scatter plot takes two inputs: All sites or individual site and payload mass on a slider between 0  and 10000 kg.</a:t>
            </a:r>
          </a:p>
          <a:p>
            <a:pPr>
              <a:lnSpc>
                <a:spcPct val="100000"/>
              </a:lnSpc>
              <a:spcBef>
                <a:spcPts val="1400"/>
              </a:spcBef>
            </a:pPr>
            <a:r>
              <a:rPr lang="en-GB" sz="2200">
                <a:solidFill>
                  <a:schemeClr val="accent3">
                    <a:lumMod val="25000"/>
                  </a:schemeClr>
                </a:solidFill>
                <a:latin typeface="Abadi" panose="020B0604020104020204" pitchFamily="34" charset="0"/>
              </a:rPr>
              <a:t>The pie chart is used to visualize launch site success rate.</a:t>
            </a:r>
          </a:p>
          <a:p>
            <a:pPr>
              <a:lnSpc>
                <a:spcPct val="100000"/>
              </a:lnSpc>
              <a:spcBef>
                <a:spcPts val="1400"/>
              </a:spcBef>
            </a:pPr>
            <a:r>
              <a:rPr lang="en-GB" sz="2200">
                <a:solidFill>
                  <a:schemeClr val="accent3">
                    <a:lumMod val="25000"/>
                  </a:schemeClr>
                </a:solidFill>
                <a:latin typeface="Abadi" panose="020B0604020104020204" pitchFamily="34" charset="0"/>
              </a:rPr>
              <a:t>The scatter plot can help us see how success varies across launch sites, payload mass, and</a:t>
            </a:r>
          </a:p>
          <a:p>
            <a:pPr>
              <a:lnSpc>
                <a:spcPct val="100000"/>
              </a:lnSpc>
              <a:spcBef>
                <a:spcPts val="1400"/>
              </a:spcBef>
            </a:pPr>
            <a:r>
              <a:rPr lang="en-GB" sz="2200">
                <a:solidFill>
                  <a:schemeClr val="accent3">
                    <a:lumMod val="25000"/>
                  </a:schemeClr>
                </a:solidFill>
                <a:latin typeface="Abadi" panose="020B0604020104020204" pitchFamily="34" charset="0"/>
              </a:rPr>
              <a:t>booster version category.</a:t>
            </a:r>
          </a:p>
          <a:p>
            <a:pPr>
              <a:lnSpc>
                <a:spcPct val="100000"/>
              </a:lnSpc>
              <a:spcBef>
                <a:spcPts val="1400"/>
              </a:spcBef>
            </a:pPr>
            <a:r>
              <a:rPr lang="en-GB" sz="2200">
                <a:solidFill>
                  <a:schemeClr val="accent3">
                    <a:lumMod val="25000"/>
                  </a:schemeClr>
                </a:solidFill>
                <a:latin typeface="Abadi" panose="020B0604020104020204" pitchFamily="34" charset="0"/>
              </a:rPr>
              <a:t>GitHub url: </a:t>
            </a:r>
            <a:r>
              <a:rPr lang="en-GB" sz="2200">
                <a:solidFill>
                  <a:schemeClr val="accent3">
                    <a:lumMod val="25000"/>
                  </a:schemeClr>
                </a:solidFill>
                <a:latin typeface="Abadi" panose="020B0604020104020204" pitchFamily="34" charset="0"/>
                <a:hlinkClick r:id="rId3"/>
              </a:rPr>
              <a:t>https://github.com/namnghi/Applied_Data_Science_Capstone/blob/master/spacex_dash_app.py</a:t>
            </a:r>
            <a:endParaRPr lang="en-GB" sz="2200">
              <a:solidFill>
                <a:schemeClr val="accent3">
                  <a:lumMod val="25000"/>
                </a:schemeClr>
              </a:solidFill>
              <a:latin typeface="Abadi" panose="020B0604020104020204" pitchFamily="34" charset="0"/>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88224" cy="4351338"/>
          </a:xfrm>
          <a:prstGeom prst="rect">
            <a:avLst/>
          </a:prstGeom>
        </p:spPr>
        <p:txBody>
          <a:bodyPr>
            <a:normAutofit/>
          </a:bodyPr>
          <a:lstStyle/>
          <a:p>
            <a:r>
              <a:rPr lang="en-GB"/>
              <a:t>GitHub url:</a:t>
            </a:r>
          </a:p>
          <a:p>
            <a:pPr marL="0" indent="0">
              <a:lnSpc>
                <a:spcPct val="100000"/>
              </a:lnSpc>
              <a:spcBef>
                <a:spcPts val="105"/>
              </a:spcBef>
              <a:buNone/>
            </a:pPr>
            <a:r>
              <a:rPr lang="en-IN" sz="2800">
                <a:latin typeface="Carlito"/>
                <a:cs typeface="Carlito"/>
                <a:hlinkClick r:id="rId3"/>
              </a:rPr>
              <a:t>https://github.com/namnghi/Applied_Data_Science_Capstone/blob/master/Machine%20Learning%20Prediction.ipynb</a:t>
            </a:r>
            <a:endParaRPr lang="en-IN" sz="2800">
              <a:latin typeface="Carlito"/>
              <a:cs typeface="Carlito"/>
            </a:endParaRP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6" name="object 5">
            <a:extLst>
              <a:ext uri="{FF2B5EF4-FFF2-40B4-BE49-F238E27FC236}">
                <a16:creationId xmlns:a16="http://schemas.microsoft.com/office/drawing/2014/main" id="{1616AC11-FA1D-42B6-AA93-B50247A46E1C}"/>
              </a:ext>
            </a:extLst>
          </p:cNvPr>
          <p:cNvGrpSpPr/>
          <p:nvPr/>
        </p:nvGrpSpPr>
        <p:grpSpPr>
          <a:xfrm>
            <a:off x="3822191" y="1933955"/>
            <a:ext cx="1938655" cy="1728470"/>
            <a:chOff x="3822191" y="1933955"/>
            <a:chExt cx="1938655" cy="1728470"/>
          </a:xfrm>
          <a:solidFill>
            <a:schemeClr val="accent6">
              <a:lumMod val="75000"/>
            </a:schemeClr>
          </a:solidFill>
        </p:grpSpPr>
        <p:sp>
          <p:nvSpPr>
            <p:cNvPr id="7" name="object 6">
              <a:extLst>
                <a:ext uri="{FF2B5EF4-FFF2-40B4-BE49-F238E27FC236}">
                  <a16:creationId xmlns:a16="http://schemas.microsoft.com/office/drawing/2014/main" id="{4AF606D3-BB7F-4681-A68D-635F1E2927C0}"/>
                </a:ext>
              </a:extLst>
            </p:cNvPr>
            <p:cNvSpPr/>
            <p:nvPr/>
          </p:nvSpPr>
          <p:spPr>
            <a:xfrm>
              <a:off x="4133087" y="2229611"/>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8" name="object 7">
              <a:extLst>
                <a:ext uri="{FF2B5EF4-FFF2-40B4-BE49-F238E27FC236}">
                  <a16:creationId xmlns:a16="http://schemas.microsoft.com/office/drawing/2014/main" id="{939FDE70-6C7E-4354-9684-CD7C4B0E1DC4}"/>
                </a:ext>
              </a:extLst>
            </p:cNvPr>
            <p:cNvSpPr/>
            <p:nvPr/>
          </p:nvSpPr>
          <p:spPr>
            <a:xfrm>
              <a:off x="3829811" y="1941575"/>
              <a:ext cx="1923414" cy="1153795"/>
            </a:xfrm>
            <a:custGeom>
              <a:avLst/>
              <a:gdLst/>
              <a:ahLst/>
              <a:cxnLst/>
              <a:rect l="l" t="t" r="r" b="b"/>
              <a:pathLst>
                <a:path w="1923414" h="1153795">
                  <a:moveTo>
                    <a:pt x="1807845" y="0"/>
                  </a:moveTo>
                  <a:lnTo>
                    <a:pt x="115315" y="0"/>
                  </a:lnTo>
                  <a:lnTo>
                    <a:pt x="70485" y="9016"/>
                  </a:lnTo>
                  <a:lnTo>
                    <a:pt x="33782" y="33782"/>
                  </a:lnTo>
                  <a:lnTo>
                    <a:pt x="9016" y="70485"/>
                  </a:lnTo>
                  <a:lnTo>
                    <a:pt x="0" y="115315"/>
                  </a:lnTo>
                  <a:lnTo>
                    <a:pt x="0" y="1038225"/>
                  </a:lnTo>
                  <a:lnTo>
                    <a:pt x="9016" y="1083056"/>
                  </a:lnTo>
                  <a:lnTo>
                    <a:pt x="33782" y="1119759"/>
                  </a:lnTo>
                  <a:lnTo>
                    <a:pt x="70485" y="1144524"/>
                  </a:lnTo>
                  <a:lnTo>
                    <a:pt x="115315" y="1153540"/>
                  </a:lnTo>
                  <a:lnTo>
                    <a:pt x="1807845" y="1153540"/>
                  </a:lnTo>
                  <a:lnTo>
                    <a:pt x="1852676" y="1144524"/>
                  </a:lnTo>
                  <a:lnTo>
                    <a:pt x="1889378" y="1119759"/>
                  </a:lnTo>
                  <a:lnTo>
                    <a:pt x="1914143" y="1083056"/>
                  </a:lnTo>
                  <a:lnTo>
                    <a:pt x="1923161" y="1038225"/>
                  </a:lnTo>
                  <a:lnTo>
                    <a:pt x="1923161" y="115315"/>
                  </a:lnTo>
                  <a:lnTo>
                    <a:pt x="1914143" y="70485"/>
                  </a:lnTo>
                  <a:lnTo>
                    <a:pt x="1889378" y="33782"/>
                  </a:lnTo>
                  <a:lnTo>
                    <a:pt x="1852676" y="9016"/>
                  </a:lnTo>
                  <a:lnTo>
                    <a:pt x="1807845" y="0"/>
                  </a:lnTo>
                  <a:close/>
                </a:path>
              </a:pathLst>
            </a:custGeom>
            <a:grpFill/>
          </p:spPr>
          <p:txBody>
            <a:bodyPr wrap="square" lIns="0" tIns="0" rIns="0" bIns="0" rtlCol="0"/>
            <a:lstStyle/>
            <a:p>
              <a:endParaRPr/>
            </a:p>
          </p:txBody>
        </p:sp>
        <p:sp>
          <p:nvSpPr>
            <p:cNvPr id="9" name="object 8">
              <a:extLst>
                <a:ext uri="{FF2B5EF4-FFF2-40B4-BE49-F238E27FC236}">
                  <a16:creationId xmlns:a16="http://schemas.microsoft.com/office/drawing/2014/main" id="{45DAAACA-4CB1-46E6-A712-F403F1F83997}"/>
                </a:ext>
              </a:extLst>
            </p:cNvPr>
            <p:cNvSpPr/>
            <p:nvPr/>
          </p:nvSpPr>
          <p:spPr>
            <a:xfrm>
              <a:off x="3829811" y="1941575"/>
              <a:ext cx="1923414" cy="1153795"/>
            </a:xfrm>
            <a:custGeom>
              <a:avLst/>
              <a:gdLst/>
              <a:ahLst/>
              <a:cxnLst/>
              <a:rect l="l" t="t" r="r" b="b"/>
              <a:pathLst>
                <a:path w="1923414" h="1153795">
                  <a:moveTo>
                    <a:pt x="0" y="115315"/>
                  </a:moveTo>
                  <a:lnTo>
                    <a:pt x="9016" y="70485"/>
                  </a:lnTo>
                  <a:lnTo>
                    <a:pt x="33782" y="33782"/>
                  </a:lnTo>
                  <a:lnTo>
                    <a:pt x="70485" y="9016"/>
                  </a:lnTo>
                  <a:lnTo>
                    <a:pt x="115315" y="0"/>
                  </a:lnTo>
                  <a:lnTo>
                    <a:pt x="1807845" y="0"/>
                  </a:lnTo>
                  <a:lnTo>
                    <a:pt x="1852676" y="9016"/>
                  </a:lnTo>
                  <a:lnTo>
                    <a:pt x="1889378" y="33782"/>
                  </a:lnTo>
                  <a:lnTo>
                    <a:pt x="1914143" y="70485"/>
                  </a:lnTo>
                  <a:lnTo>
                    <a:pt x="1923161" y="115315"/>
                  </a:lnTo>
                  <a:lnTo>
                    <a:pt x="1923161" y="1038225"/>
                  </a:lnTo>
                  <a:lnTo>
                    <a:pt x="1914143" y="1083056"/>
                  </a:lnTo>
                  <a:lnTo>
                    <a:pt x="1889378" y="1119759"/>
                  </a:lnTo>
                  <a:lnTo>
                    <a:pt x="1852676" y="1144524"/>
                  </a:lnTo>
                  <a:lnTo>
                    <a:pt x="1807845" y="1153540"/>
                  </a:lnTo>
                  <a:lnTo>
                    <a:pt x="115315" y="1153540"/>
                  </a:lnTo>
                  <a:lnTo>
                    <a:pt x="70485" y="1144524"/>
                  </a:lnTo>
                  <a:lnTo>
                    <a:pt x="33782"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2840B741-B626-4206-9606-56A410DB826F}"/>
              </a:ext>
            </a:extLst>
          </p:cNvPr>
          <p:cNvSpPr txBox="1"/>
          <p:nvPr/>
        </p:nvSpPr>
        <p:spPr>
          <a:xfrm>
            <a:off x="3998721" y="2219960"/>
            <a:ext cx="1568450"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Split </a:t>
            </a:r>
            <a:r>
              <a:rPr sz="1700" dirty="0">
                <a:solidFill>
                  <a:srgbClr val="FFFFFF"/>
                </a:solidFill>
                <a:latin typeface="Carlito"/>
                <a:cs typeface="Carlito"/>
              </a:rPr>
              <a:t>label</a:t>
            </a:r>
            <a:r>
              <a:rPr sz="1700" spc="-195" dirty="0">
                <a:solidFill>
                  <a:srgbClr val="FFFFFF"/>
                </a:solidFill>
                <a:latin typeface="Carlito"/>
                <a:cs typeface="Carlito"/>
              </a:rPr>
              <a:t> </a:t>
            </a:r>
            <a:r>
              <a:rPr sz="1700" spc="-5" dirty="0">
                <a:solidFill>
                  <a:srgbClr val="FFFFFF"/>
                </a:solidFill>
                <a:latin typeface="Carlito"/>
                <a:cs typeface="Carlito"/>
              </a:rPr>
              <a:t>column</a:t>
            </a:r>
            <a:endParaRPr sz="1700">
              <a:latin typeface="Carlito"/>
              <a:cs typeface="Carlito"/>
            </a:endParaRPr>
          </a:p>
        </p:txBody>
      </p:sp>
      <p:sp>
        <p:nvSpPr>
          <p:cNvPr id="11" name="object 10">
            <a:extLst>
              <a:ext uri="{FF2B5EF4-FFF2-40B4-BE49-F238E27FC236}">
                <a16:creationId xmlns:a16="http://schemas.microsoft.com/office/drawing/2014/main" id="{C2538E73-12A6-4935-A50D-97E4B7275B8B}"/>
              </a:ext>
            </a:extLst>
          </p:cNvPr>
          <p:cNvSpPr txBox="1"/>
          <p:nvPr/>
        </p:nvSpPr>
        <p:spPr>
          <a:xfrm>
            <a:off x="3917950" y="2456180"/>
            <a:ext cx="1722755"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‘Class’ </a:t>
            </a:r>
            <a:r>
              <a:rPr sz="1700" spc="-15" dirty="0">
                <a:solidFill>
                  <a:srgbClr val="FFFFFF"/>
                </a:solidFill>
                <a:latin typeface="Carlito"/>
                <a:cs typeface="Carlito"/>
              </a:rPr>
              <a:t>from</a:t>
            </a:r>
            <a:r>
              <a:rPr sz="1700" spc="-200" dirty="0">
                <a:solidFill>
                  <a:srgbClr val="FFFFFF"/>
                </a:solidFill>
                <a:latin typeface="Carlito"/>
                <a:cs typeface="Carlito"/>
              </a:rPr>
              <a:t> </a:t>
            </a:r>
            <a:r>
              <a:rPr sz="1700" spc="-15" dirty="0">
                <a:solidFill>
                  <a:srgbClr val="FFFFFF"/>
                </a:solidFill>
                <a:latin typeface="Carlito"/>
                <a:cs typeface="Carlito"/>
              </a:rPr>
              <a:t>dataset</a:t>
            </a:r>
            <a:endParaRPr sz="1700">
              <a:latin typeface="Carlito"/>
              <a:cs typeface="Carlito"/>
            </a:endParaRPr>
          </a:p>
        </p:txBody>
      </p:sp>
      <p:grpSp>
        <p:nvGrpSpPr>
          <p:cNvPr id="12" name="object 11">
            <a:extLst>
              <a:ext uri="{FF2B5EF4-FFF2-40B4-BE49-F238E27FC236}">
                <a16:creationId xmlns:a16="http://schemas.microsoft.com/office/drawing/2014/main" id="{35AF57E7-3971-4CBE-9509-3F85B5FAB36A}"/>
              </a:ext>
            </a:extLst>
          </p:cNvPr>
          <p:cNvGrpSpPr/>
          <p:nvPr/>
        </p:nvGrpSpPr>
        <p:grpSpPr>
          <a:xfrm>
            <a:off x="3822191" y="3375659"/>
            <a:ext cx="1938655" cy="1729739"/>
            <a:chOff x="3822191" y="3375659"/>
            <a:chExt cx="1938655" cy="1729739"/>
          </a:xfrm>
          <a:solidFill>
            <a:schemeClr val="accent6">
              <a:lumMod val="75000"/>
            </a:schemeClr>
          </a:solidFill>
        </p:grpSpPr>
        <p:sp>
          <p:nvSpPr>
            <p:cNvPr id="13" name="object 12">
              <a:extLst>
                <a:ext uri="{FF2B5EF4-FFF2-40B4-BE49-F238E27FC236}">
                  <a16:creationId xmlns:a16="http://schemas.microsoft.com/office/drawing/2014/main" id="{5BC3F856-F1AE-428B-AC5A-628DCE382CB4}"/>
                </a:ext>
              </a:extLst>
            </p:cNvPr>
            <p:cNvSpPr/>
            <p:nvPr/>
          </p:nvSpPr>
          <p:spPr>
            <a:xfrm>
              <a:off x="4133087" y="3672839"/>
              <a:ext cx="173990" cy="1432560"/>
            </a:xfrm>
            <a:custGeom>
              <a:avLst/>
              <a:gdLst/>
              <a:ahLst/>
              <a:cxnLst/>
              <a:rect l="l" t="t" r="r" b="b"/>
              <a:pathLst>
                <a:path w="173989" h="1432560">
                  <a:moveTo>
                    <a:pt x="173482" y="0"/>
                  </a:moveTo>
                  <a:lnTo>
                    <a:pt x="0" y="0"/>
                  </a:lnTo>
                  <a:lnTo>
                    <a:pt x="0" y="1432560"/>
                  </a:lnTo>
                  <a:lnTo>
                    <a:pt x="173482" y="1432560"/>
                  </a:lnTo>
                  <a:lnTo>
                    <a:pt x="173482" y="0"/>
                  </a:lnTo>
                  <a:close/>
                </a:path>
              </a:pathLst>
            </a:custGeom>
            <a:grpFill/>
          </p:spPr>
          <p:txBody>
            <a:bodyPr wrap="square" lIns="0" tIns="0" rIns="0" bIns="0" rtlCol="0"/>
            <a:lstStyle/>
            <a:p>
              <a:endParaRPr/>
            </a:p>
          </p:txBody>
        </p:sp>
        <p:sp>
          <p:nvSpPr>
            <p:cNvPr id="14" name="object 13">
              <a:extLst>
                <a:ext uri="{FF2B5EF4-FFF2-40B4-BE49-F238E27FC236}">
                  <a16:creationId xmlns:a16="http://schemas.microsoft.com/office/drawing/2014/main" id="{A6A1A360-4B63-4B7D-BA36-A238A4AF1696}"/>
                </a:ext>
              </a:extLst>
            </p:cNvPr>
            <p:cNvSpPr/>
            <p:nvPr/>
          </p:nvSpPr>
          <p:spPr>
            <a:xfrm>
              <a:off x="3829811" y="3383279"/>
              <a:ext cx="1923414" cy="1155065"/>
            </a:xfrm>
            <a:custGeom>
              <a:avLst/>
              <a:gdLst/>
              <a:ahLst/>
              <a:cxnLst/>
              <a:rect l="l" t="t" r="r" b="b"/>
              <a:pathLst>
                <a:path w="1923414" h="1155064">
                  <a:moveTo>
                    <a:pt x="1807590" y="0"/>
                  </a:moveTo>
                  <a:lnTo>
                    <a:pt x="115570" y="0"/>
                  </a:lnTo>
                  <a:lnTo>
                    <a:pt x="70612" y="9017"/>
                  </a:lnTo>
                  <a:lnTo>
                    <a:pt x="33782" y="33782"/>
                  </a:lnTo>
                  <a:lnTo>
                    <a:pt x="9016" y="70485"/>
                  </a:lnTo>
                  <a:lnTo>
                    <a:pt x="0" y="115570"/>
                  </a:lnTo>
                  <a:lnTo>
                    <a:pt x="0" y="1039114"/>
                  </a:lnTo>
                  <a:lnTo>
                    <a:pt x="9016" y="1084199"/>
                  </a:lnTo>
                  <a:lnTo>
                    <a:pt x="33782" y="1120902"/>
                  </a:lnTo>
                  <a:lnTo>
                    <a:pt x="70612" y="1145667"/>
                  </a:lnTo>
                  <a:lnTo>
                    <a:pt x="115570" y="1154684"/>
                  </a:lnTo>
                  <a:lnTo>
                    <a:pt x="1807590" y="1154684"/>
                  </a:lnTo>
                  <a:lnTo>
                    <a:pt x="1852549" y="1145667"/>
                  </a:lnTo>
                  <a:lnTo>
                    <a:pt x="1889378" y="1120902"/>
                  </a:lnTo>
                  <a:lnTo>
                    <a:pt x="1914143" y="1084199"/>
                  </a:lnTo>
                  <a:lnTo>
                    <a:pt x="1923161" y="1039114"/>
                  </a:lnTo>
                  <a:lnTo>
                    <a:pt x="1923161" y="115570"/>
                  </a:lnTo>
                  <a:lnTo>
                    <a:pt x="1914143" y="70485"/>
                  </a:lnTo>
                  <a:lnTo>
                    <a:pt x="1889378" y="33782"/>
                  </a:lnTo>
                  <a:lnTo>
                    <a:pt x="1852549" y="9017"/>
                  </a:lnTo>
                  <a:lnTo>
                    <a:pt x="1807590" y="0"/>
                  </a:lnTo>
                  <a:close/>
                </a:path>
              </a:pathLst>
            </a:custGeom>
            <a:grpFill/>
          </p:spPr>
          <p:txBody>
            <a:bodyPr wrap="square" lIns="0" tIns="0" rIns="0" bIns="0" rtlCol="0"/>
            <a:lstStyle/>
            <a:p>
              <a:endParaRPr/>
            </a:p>
          </p:txBody>
        </p:sp>
        <p:sp>
          <p:nvSpPr>
            <p:cNvPr id="15" name="object 14">
              <a:extLst>
                <a:ext uri="{FF2B5EF4-FFF2-40B4-BE49-F238E27FC236}">
                  <a16:creationId xmlns:a16="http://schemas.microsoft.com/office/drawing/2014/main" id="{9DDE7BC2-3488-4C49-831D-CCDC7B286067}"/>
                </a:ext>
              </a:extLst>
            </p:cNvPr>
            <p:cNvSpPr/>
            <p:nvPr/>
          </p:nvSpPr>
          <p:spPr>
            <a:xfrm>
              <a:off x="3829811" y="3383279"/>
              <a:ext cx="1923414" cy="1155065"/>
            </a:xfrm>
            <a:custGeom>
              <a:avLst/>
              <a:gdLst/>
              <a:ahLst/>
              <a:cxnLst/>
              <a:rect l="l" t="t" r="r" b="b"/>
              <a:pathLst>
                <a:path w="1923414" h="1155064">
                  <a:moveTo>
                    <a:pt x="0" y="115570"/>
                  </a:moveTo>
                  <a:lnTo>
                    <a:pt x="9016" y="70485"/>
                  </a:lnTo>
                  <a:lnTo>
                    <a:pt x="33782" y="33782"/>
                  </a:lnTo>
                  <a:lnTo>
                    <a:pt x="70612" y="9017"/>
                  </a:lnTo>
                  <a:lnTo>
                    <a:pt x="115570" y="0"/>
                  </a:lnTo>
                  <a:lnTo>
                    <a:pt x="1807590" y="0"/>
                  </a:lnTo>
                  <a:lnTo>
                    <a:pt x="1852549" y="9017"/>
                  </a:lnTo>
                  <a:lnTo>
                    <a:pt x="1889378" y="33782"/>
                  </a:lnTo>
                  <a:lnTo>
                    <a:pt x="1914143" y="70485"/>
                  </a:lnTo>
                  <a:lnTo>
                    <a:pt x="1923161" y="115570"/>
                  </a:lnTo>
                  <a:lnTo>
                    <a:pt x="1923161" y="1039114"/>
                  </a:lnTo>
                  <a:lnTo>
                    <a:pt x="1914143" y="1084199"/>
                  </a:lnTo>
                  <a:lnTo>
                    <a:pt x="1889378" y="1120902"/>
                  </a:lnTo>
                  <a:lnTo>
                    <a:pt x="1852549" y="1145667"/>
                  </a:lnTo>
                  <a:lnTo>
                    <a:pt x="1807590" y="1154684"/>
                  </a:lnTo>
                  <a:lnTo>
                    <a:pt x="115570" y="1154684"/>
                  </a:lnTo>
                  <a:lnTo>
                    <a:pt x="70612" y="1145667"/>
                  </a:lnTo>
                  <a:lnTo>
                    <a:pt x="33782"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16" name="object 15">
            <a:extLst>
              <a:ext uri="{FF2B5EF4-FFF2-40B4-BE49-F238E27FC236}">
                <a16:creationId xmlns:a16="http://schemas.microsoft.com/office/drawing/2014/main" id="{45685962-CD09-412F-A9F7-D82B8608E127}"/>
              </a:ext>
            </a:extLst>
          </p:cNvPr>
          <p:cNvSpPr txBox="1"/>
          <p:nvPr/>
        </p:nvSpPr>
        <p:spPr>
          <a:xfrm>
            <a:off x="4010914" y="3544315"/>
            <a:ext cx="1524635"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Fit </a:t>
            </a:r>
            <a:r>
              <a:rPr sz="1700" dirty="0">
                <a:solidFill>
                  <a:srgbClr val="FFFFFF"/>
                </a:solidFill>
                <a:latin typeface="Carlito"/>
                <a:cs typeface="Carlito"/>
              </a:rPr>
              <a:t>and</a:t>
            </a:r>
            <a:r>
              <a:rPr sz="1700" spc="-170" dirty="0">
                <a:solidFill>
                  <a:srgbClr val="FFFFFF"/>
                </a:solidFill>
                <a:latin typeface="Carlito"/>
                <a:cs typeface="Carlito"/>
              </a:rPr>
              <a:t> </a:t>
            </a:r>
            <a:r>
              <a:rPr sz="1700" spc="-45" dirty="0">
                <a:solidFill>
                  <a:srgbClr val="FFFFFF"/>
                </a:solidFill>
                <a:latin typeface="Carlito"/>
                <a:cs typeface="Carlito"/>
              </a:rPr>
              <a:t>Transform</a:t>
            </a:r>
            <a:endParaRPr sz="1700">
              <a:latin typeface="Carlito"/>
              <a:cs typeface="Carlito"/>
            </a:endParaRPr>
          </a:p>
        </p:txBody>
      </p:sp>
      <p:sp>
        <p:nvSpPr>
          <p:cNvPr id="17" name="object 16">
            <a:extLst>
              <a:ext uri="{FF2B5EF4-FFF2-40B4-BE49-F238E27FC236}">
                <a16:creationId xmlns:a16="http://schemas.microsoft.com/office/drawing/2014/main" id="{7A00CB13-3EC0-47C9-A441-C1D4394F3366}"/>
              </a:ext>
            </a:extLst>
          </p:cNvPr>
          <p:cNvSpPr txBox="1"/>
          <p:nvPr/>
        </p:nvSpPr>
        <p:spPr>
          <a:xfrm>
            <a:off x="4145026" y="3780282"/>
            <a:ext cx="1281430"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spc="-15" dirty="0">
                <a:solidFill>
                  <a:srgbClr val="FFFFFF"/>
                </a:solidFill>
                <a:latin typeface="Carlito"/>
                <a:cs typeface="Carlito"/>
              </a:rPr>
              <a:t>Features</a:t>
            </a:r>
            <a:r>
              <a:rPr sz="1700" spc="-135" dirty="0">
                <a:solidFill>
                  <a:srgbClr val="FFFFFF"/>
                </a:solidFill>
                <a:latin typeface="Carlito"/>
                <a:cs typeface="Carlito"/>
              </a:rPr>
              <a:t> </a:t>
            </a:r>
            <a:r>
              <a:rPr sz="1700" dirty="0">
                <a:solidFill>
                  <a:srgbClr val="FFFFFF"/>
                </a:solidFill>
                <a:latin typeface="Carlito"/>
                <a:cs typeface="Carlito"/>
              </a:rPr>
              <a:t>using</a:t>
            </a:r>
            <a:endParaRPr sz="1700">
              <a:latin typeface="Carlito"/>
              <a:cs typeface="Carlito"/>
            </a:endParaRPr>
          </a:p>
        </p:txBody>
      </p:sp>
      <p:sp>
        <p:nvSpPr>
          <p:cNvPr id="18" name="object 17">
            <a:extLst>
              <a:ext uri="{FF2B5EF4-FFF2-40B4-BE49-F238E27FC236}">
                <a16:creationId xmlns:a16="http://schemas.microsoft.com/office/drawing/2014/main" id="{46972A88-873D-49E0-9985-640C8BD8151F}"/>
              </a:ext>
            </a:extLst>
          </p:cNvPr>
          <p:cNvSpPr txBox="1"/>
          <p:nvPr/>
        </p:nvSpPr>
        <p:spPr>
          <a:xfrm>
            <a:off x="4097782" y="4018026"/>
            <a:ext cx="1367790"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Standard</a:t>
            </a:r>
            <a:r>
              <a:rPr sz="1700" spc="-200" dirty="0">
                <a:solidFill>
                  <a:srgbClr val="FFFFFF"/>
                </a:solidFill>
                <a:latin typeface="Carlito"/>
                <a:cs typeface="Carlito"/>
              </a:rPr>
              <a:t> </a:t>
            </a:r>
            <a:r>
              <a:rPr sz="1700" spc="-5" dirty="0">
                <a:solidFill>
                  <a:srgbClr val="FFFFFF"/>
                </a:solidFill>
                <a:latin typeface="Carlito"/>
                <a:cs typeface="Carlito"/>
              </a:rPr>
              <a:t>Scaler</a:t>
            </a:r>
            <a:endParaRPr sz="1700">
              <a:latin typeface="Carlito"/>
              <a:cs typeface="Carlito"/>
            </a:endParaRPr>
          </a:p>
        </p:txBody>
      </p:sp>
      <p:grpSp>
        <p:nvGrpSpPr>
          <p:cNvPr id="19" name="object 18">
            <a:extLst>
              <a:ext uri="{FF2B5EF4-FFF2-40B4-BE49-F238E27FC236}">
                <a16:creationId xmlns:a16="http://schemas.microsoft.com/office/drawing/2014/main" id="{CF6B2F10-8FC5-4D97-8D69-088D76F24D3A}"/>
              </a:ext>
            </a:extLst>
          </p:cNvPr>
          <p:cNvGrpSpPr/>
          <p:nvPr/>
        </p:nvGrpSpPr>
        <p:grpSpPr>
          <a:xfrm>
            <a:off x="3822191" y="4818888"/>
            <a:ext cx="2950845" cy="1169035"/>
            <a:chOff x="3822191" y="4818888"/>
            <a:chExt cx="2950845" cy="1169035"/>
          </a:xfrm>
          <a:solidFill>
            <a:schemeClr val="accent6">
              <a:lumMod val="75000"/>
            </a:schemeClr>
          </a:solidFill>
        </p:grpSpPr>
        <p:sp>
          <p:nvSpPr>
            <p:cNvPr id="20" name="object 19">
              <a:extLst>
                <a:ext uri="{FF2B5EF4-FFF2-40B4-BE49-F238E27FC236}">
                  <a16:creationId xmlns:a16="http://schemas.microsoft.com/office/drawing/2014/main" id="{6EB92CBE-C4B7-4E8B-8235-ED0E34FDAB86}"/>
                </a:ext>
              </a:extLst>
            </p:cNvPr>
            <p:cNvSpPr/>
            <p:nvPr/>
          </p:nvSpPr>
          <p:spPr>
            <a:xfrm>
              <a:off x="4224527" y="5023104"/>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21" name="object 20">
              <a:extLst>
                <a:ext uri="{FF2B5EF4-FFF2-40B4-BE49-F238E27FC236}">
                  <a16:creationId xmlns:a16="http://schemas.microsoft.com/office/drawing/2014/main" id="{79A2FF6D-205D-4D9B-A78D-E4A507A97D0C}"/>
                </a:ext>
              </a:extLst>
            </p:cNvPr>
            <p:cNvSpPr/>
            <p:nvPr/>
          </p:nvSpPr>
          <p:spPr>
            <a:xfrm>
              <a:off x="3829811" y="4826508"/>
              <a:ext cx="1923414" cy="1153795"/>
            </a:xfrm>
            <a:custGeom>
              <a:avLst/>
              <a:gdLst/>
              <a:ahLst/>
              <a:cxnLst/>
              <a:rect l="l" t="t" r="r" b="b"/>
              <a:pathLst>
                <a:path w="1923414" h="1153795">
                  <a:moveTo>
                    <a:pt x="1807845" y="0"/>
                  </a:moveTo>
                  <a:lnTo>
                    <a:pt x="115315" y="0"/>
                  </a:lnTo>
                  <a:lnTo>
                    <a:pt x="70485" y="9017"/>
                  </a:lnTo>
                  <a:lnTo>
                    <a:pt x="33782" y="33782"/>
                  </a:lnTo>
                  <a:lnTo>
                    <a:pt x="9016" y="70485"/>
                  </a:lnTo>
                  <a:lnTo>
                    <a:pt x="0" y="115316"/>
                  </a:lnTo>
                  <a:lnTo>
                    <a:pt x="0" y="1038186"/>
                  </a:lnTo>
                  <a:lnTo>
                    <a:pt x="9016" y="1083081"/>
                  </a:lnTo>
                  <a:lnTo>
                    <a:pt x="33782" y="1119759"/>
                  </a:lnTo>
                  <a:lnTo>
                    <a:pt x="70485" y="1144473"/>
                  </a:lnTo>
                  <a:lnTo>
                    <a:pt x="115315" y="1153541"/>
                  </a:lnTo>
                  <a:lnTo>
                    <a:pt x="1807845" y="1153541"/>
                  </a:lnTo>
                  <a:lnTo>
                    <a:pt x="1852676" y="1144473"/>
                  </a:lnTo>
                  <a:lnTo>
                    <a:pt x="1889378" y="1119759"/>
                  </a:lnTo>
                  <a:lnTo>
                    <a:pt x="1914143" y="1083081"/>
                  </a:lnTo>
                  <a:lnTo>
                    <a:pt x="1923161" y="1038186"/>
                  </a:lnTo>
                  <a:lnTo>
                    <a:pt x="1923161" y="115316"/>
                  </a:lnTo>
                  <a:lnTo>
                    <a:pt x="1914143" y="70485"/>
                  </a:lnTo>
                  <a:lnTo>
                    <a:pt x="1889378" y="33782"/>
                  </a:lnTo>
                  <a:lnTo>
                    <a:pt x="1852676" y="9017"/>
                  </a:lnTo>
                  <a:lnTo>
                    <a:pt x="1807845" y="0"/>
                  </a:lnTo>
                  <a:close/>
                </a:path>
              </a:pathLst>
            </a:custGeom>
            <a:grpFill/>
          </p:spPr>
          <p:txBody>
            <a:bodyPr wrap="square" lIns="0" tIns="0" rIns="0" bIns="0" rtlCol="0"/>
            <a:lstStyle/>
            <a:p>
              <a:endParaRPr/>
            </a:p>
          </p:txBody>
        </p:sp>
        <p:sp>
          <p:nvSpPr>
            <p:cNvPr id="22" name="object 21">
              <a:extLst>
                <a:ext uri="{FF2B5EF4-FFF2-40B4-BE49-F238E27FC236}">
                  <a16:creationId xmlns:a16="http://schemas.microsoft.com/office/drawing/2014/main" id="{DAB8D838-31E2-4196-A94B-4A6FD7608F53}"/>
                </a:ext>
              </a:extLst>
            </p:cNvPr>
            <p:cNvSpPr/>
            <p:nvPr/>
          </p:nvSpPr>
          <p:spPr>
            <a:xfrm>
              <a:off x="3829811" y="4826508"/>
              <a:ext cx="1923414" cy="1153795"/>
            </a:xfrm>
            <a:custGeom>
              <a:avLst/>
              <a:gdLst/>
              <a:ahLst/>
              <a:cxnLst/>
              <a:rect l="l" t="t" r="r" b="b"/>
              <a:pathLst>
                <a:path w="1923414" h="1153795">
                  <a:moveTo>
                    <a:pt x="0" y="115316"/>
                  </a:moveTo>
                  <a:lnTo>
                    <a:pt x="9016" y="70485"/>
                  </a:lnTo>
                  <a:lnTo>
                    <a:pt x="33782" y="33782"/>
                  </a:lnTo>
                  <a:lnTo>
                    <a:pt x="70485" y="9017"/>
                  </a:lnTo>
                  <a:lnTo>
                    <a:pt x="115315" y="0"/>
                  </a:lnTo>
                  <a:lnTo>
                    <a:pt x="1807845" y="0"/>
                  </a:lnTo>
                  <a:lnTo>
                    <a:pt x="1852676" y="9017"/>
                  </a:lnTo>
                  <a:lnTo>
                    <a:pt x="1889378" y="33782"/>
                  </a:lnTo>
                  <a:lnTo>
                    <a:pt x="1914143" y="70485"/>
                  </a:lnTo>
                  <a:lnTo>
                    <a:pt x="1923161" y="115316"/>
                  </a:lnTo>
                  <a:lnTo>
                    <a:pt x="1923161" y="1038186"/>
                  </a:lnTo>
                  <a:lnTo>
                    <a:pt x="1914143" y="1083081"/>
                  </a:lnTo>
                  <a:lnTo>
                    <a:pt x="1889378" y="1119759"/>
                  </a:lnTo>
                  <a:lnTo>
                    <a:pt x="1852676" y="1144473"/>
                  </a:lnTo>
                  <a:lnTo>
                    <a:pt x="1807845" y="1153541"/>
                  </a:lnTo>
                  <a:lnTo>
                    <a:pt x="115315" y="1153541"/>
                  </a:lnTo>
                  <a:lnTo>
                    <a:pt x="70485" y="1144473"/>
                  </a:lnTo>
                  <a:lnTo>
                    <a:pt x="33782"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3" name="object 22">
            <a:extLst>
              <a:ext uri="{FF2B5EF4-FFF2-40B4-BE49-F238E27FC236}">
                <a16:creationId xmlns:a16="http://schemas.microsoft.com/office/drawing/2014/main" id="{44F9944A-6924-42E7-98E1-0ED42F14446A}"/>
              </a:ext>
            </a:extLst>
          </p:cNvPr>
          <p:cNvSpPr txBox="1"/>
          <p:nvPr/>
        </p:nvSpPr>
        <p:spPr>
          <a:xfrm>
            <a:off x="4103878" y="5104841"/>
            <a:ext cx="1344930" cy="285750"/>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30" dirty="0">
                <a:solidFill>
                  <a:srgbClr val="FFFFFF"/>
                </a:solidFill>
                <a:latin typeface="Carlito"/>
                <a:cs typeface="Carlito"/>
              </a:rPr>
              <a:t>Train_test_split</a:t>
            </a:r>
            <a:endParaRPr sz="1700">
              <a:latin typeface="Carlito"/>
              <a:cs typeface="Carlito"/>
            </a:endParaRPr>
          </a:p>
        </p:txBody>
      </p:sp>
      <p:sp>
        <p:nvSpPr>
          <p:cNvPr id="24" name="object 23">
            <a:extLst>
              <a:ext uri="{FF2B5EF4-FFF2-40B4-BE49-F238E27FC236}">
                <a16:creationId xmlns:a16="http://schemas.microsoft.com/office/drawing/2014/main" id="{2F6F0298-1BA9-47E2-B280-698ADBF89A86}"/>
              </a:ext>
            </a:extLst>
          </p:cNvPr>
          <p:cNvSpPr txBox="1"/>
          <p:nvPr/>
        </p:nvSpPr>
        <p:spPr>
          <a:xfrm>
            <a:off x="4583938" y="5341747"/>
            <a:ext cx="411480"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a:t>
            </a:r>
            <a:r>
              <a:rPr sz="1700" spc="-25" dirty="0">
                <a:solidFill>
                  <a:srgbClr val="FFFFFF"/>
                </a:solidFill>
                <a:latin typeface="Carlito"/>
                <a:cs typeface="Carlito"/>
              </a:rPr>
              <a:t>a</a:t>
            </a:r>
            <a:r>
              <a:rPr sz="1700" spc="-45" dirty="0">
                <a:solidFill>
                  <a:srgbClr val="FFFFFF"/>
                </a:solidFill>
                <a:latin typeface="Carlito"/>
                <a:cs typeface="Carlito"/>
              </a:rPr>
              <a:t>t</a:t>
            </a:r>
            <a:r>
              <a:rPr sz="1700" dirty="0">
                <a:solidFill>
                  <a:srgbClr val="FFFFFF"/>
                </a:solidFill>
                <a:latin typeface="Carlito"/>
                <a:cs typeface="Carlito"/>
              </a:rPr>
              <a:t>a</a:t>
            </a:r>
            <a:endParaRPr sz="1700">
              <a:latin typeface="Carlito"/>
              <a:cs typeface="Carlito"/>
            </a:endParaRPr>
          </a:p>
        </p:txBody>
      </p:sp>
      <p:grpSp>
        <p:nvGrpSpPr>
          <p:cNvPr id="25" name="object 24">
            <a:extLst>
              <a:ext uri="{FF2B5EF4-FFF2-40B4-BE49-F238E27FC236}">
                <a16:creationId xmlns:a16="http://schemas.microsoft.com/office/drawing/2014/main" id="{7CC581CE-A2EB-4FAE-A1D5-2F228D15B2CC}"/>
              </a:ext>
            </a:extLst>
          </p:cNvPr>
          <p:cNvGrpSpPr/>
          <p:nvPr/>
        </p:nvGrpSpPr>
        <p:grpSpPr>
          <a:xfrm>
            <a:off x="6380988" y="3672840"/>
            <a:ext cx="1938655" cy="2315210"/>
            <a:chOff x="6380988" y="3672840"/>
            <a:chExt cx="1938655" cy="2315210"/>
          </a:xfrm>
          <a:solidFill>
            <a:schemeClr val="accent6">
              <a:lumMod val="75000"/>
            </a:schemeClr>
          </a:solidFill>
        </p:grpSpPr>
        <p:sp>
          <p:nvSpPr>
            <p:cNvPr id="26" name="object 25">
              <a:extLst>
                <a:ext uri="{FF2B5EF4-FFF2-40B4-BE49-F238E27FC236}">
                  <a16:creationId xmlns:a16="http://schemas.microsoft.com/office/drawing/2014/main" id="{CE84E345-5B45-4316-A53E-C8ACE90DDD97}"/>
                </a:ext>
              </a:extLst>
            </p:cNvPr>
            <p:cNvSpPr/>
            <p:nvPr/>
          </p:nvSpPr>
          <p:spPr>
            <a:xfrm>
              <a:off x="6691884" y="3672840"/>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27" name="object 26">
              <a:extLst>
                <a:ext uri="{FF2B5EF4-FFF2-40B4-BE49-F238E27FC236}">
                  <a16:creationId xmlns:a16="http://schemas.microsoft.com/office/drawing/2014/main" id="{5D429FBE-CE1F-4313-A22F-FBCA1B03C240}"/>
                </a:ext>
              </a:extLst>
            </p:cNvPr>
            <p:cNvSpPr/>
            <p:nvPr/>
          </p:nvSpPr>
          <p:spPr>
            <a:xfrm>
              <a:off x="6388608" y="4826508"/>
              <a:ext cx="1923414" cy="1153795"/>
            </a:xfrm>
            <a:custGeom>
              <a:avLst/>
              <a:gdLst/>
              <a:ahLst/>
              <a:cxnLst/>
              <a:rect l="l" t="t" r="r" b="b"/>
              <a:pathLst>
                <a:path w="1923415" h="1153795">
                  <a:moveTo>
                    <a:pt x="1807844" y="0"/>
                  </a:moveTo>
                  <a:lnTo>
                    <a:pt x="115315" y="0"/>
                  </a:lnTo>
                  <a:lnTo>
                    <a:pt x="70484" y="9017"/>
                  </a:lnTo>
                  <a:lnTo>
                    <a:pt x="33781" y="33782"/>
                  </a:lnTo>
                  <a:lnTo>
                    <a:pt x="9016" y="70485"/>
                  </a:lnTo>
                  <a:lnTo>
                    <a:pt x="0" y="115316"/>
                  </a:lnTo>
                  <a:lnTo>
                    <a:pt x="0" y="1038186"/>
                  </a:lnTo>
                  <a:lnTo>
                    <a:pt x="9016" y="1083081"/>
                  </a:lnTo>
                  <a:lnTo>
                    <a:pt x="33781" y="1119759"/>
                  </a:lnTo>
                  <a:lnTo>
                    <a:pt x="70484" y="1144473"/>
                  </a:lnTo>
                  <a:lnTo>
                    <a:pt x="115315" y="1153541"/>
                  </a:lnTo>
                  <a:lnTo>
                    <a:pt x="1807844" y="1153541"/>
                  </a:lnTo>
                  <a:lnTo>
                    <a:pt x="1852675" y="1144473"/>
                  </a:lnTo>
                  <a:lnTo>
                    <a:pt x="1889378" y="1119759"/>
                  </a:lnTo>
                  <a:lnTo>
                    <a:pt x="1914143" y="1083081"/>
                  </a:lnTo>
                  <a:lnTo>
                    <a:pt x="1923161" y="1038186"/>
                  </a:lnTo>
                  <a:lnTo>
                    <a:pt x="1923161" y="115316"/>
                  </a:lnTo>
                  <a:lnTo>
                    <a:pt x="1914143" y="70485"/>
                  </a:lnTo>
                  <a:lnTo>
                    <a:pt x="1889378" y="33782"/>
                  </a:lnTo>
                  <a:lnTo>
                    <a:pt x="1852675" y="9017"/>
                  </a:lnTo>
                  <a:lnTo>
                    <a:pt x="1807844" y="0"/>
                  </a:lnTo>
                  <a:close/>
                </a:path>
              </a:pathLst>
            </a:custGeom>
            <a:grpFill/>
          </p:spPr>
          <p:txBody>
            <a:bodyPr wrap="square" lIns="0" tIns="0" rIns="0" bIns="0" rtlCol="0"/>
            <a:lstStyle/>
            <a:p>
              <a:endParaRPr/>
            </a:p>
          </p:txBody>
        </p:sp>
        <p:sp>
          <p:nvSpPr>
            <p:cNvPr id="28" name="object 27">
              <a:extLst>
                <a:ext uri="{FF2B5EF4-FFF2-40B4-BE49-F238E27FC236}">
                  <a16:creationId xmlns:a16="http://schemas.microsoft.com/office/drawing/2014/main" id="{E5E6CC7A-DCD1-4B99-BB78-7EC7B0757084}"/>
                </a:ext>
              </a:extLst>
            </p:cNvPr>
            <p:cNvSpPr/>
            <p:nvPr/>
          </p:nvSpPr>
          <p:spPr>
            <a:xfrm>
              <a:off x="6388608" y="4826508"/>
              <a:ext cx="1923414" cy="1153795"/>
            </a:xfrm>
            <a:custGeom>
              <a:avLst/>
              <a:gdLst/>
              <a:ahLst/>
              <a:cxnLst/>
              <a:rect l="l" t="t" r="r" b="b"/>
              <a:pathLst>
                <a:path w="1923415" h="1153795">
                  <a:moveTo>
                    <a:pt x="0" y="115316"/>
                  </a:moveTo>
                  <a:lnTo>
                    <a:pt x="9016" y="70485"/>
                  </a:lnTo>
                  <a:lnTo>
                    <a:pt x="33781" y="33782"/>
                  </a:lnTo>
                  <a:lnTo>
                    <a:pt x="70484" y="9017"/>
                  </a:lnTo>
                  <a:lnTo>
                    <a:pt x="115315" y="0"/>
                  </a:lnTo>
                  <a:lnTo>
                    <a:pt x="1807844" y="0"/>
                  </a:lnTo>
                  <a:lnTo>
                    <a:pt x="1852675" y="9017"/>
                  </a:lnTo>
                  <a:lnTo>
                    <a:pt x="1889378" y="33782"/>
                  </a:lnTo>
                  <a:lnTo>
                    <a:pt x="1914143" y="70485"/>
                  </a:lnTo>
                  <a:lnTo>
                    <a:pt x="1923161" y="115316"/>
                  </a:lnTo>
                  <a:lnTo>
                    <a:pt x="1923161" y="1038186"/>
                  </a:lnTo>
                  <a:lnTo>
                    <a:pt x="1914143" y="1083081"/>
                  </a:lnTo>
                  <a:lnTo>
                    <a:pt x="1889378" y="1119759"/>
                  </a:lnTo>
                  <a:lnTo>
                    <a:pt x="1852675" y="1144473"/>
                  </a:lnTo>
                  <a:lnTo>
                    <a:pt x="1807844" y="1153541"/>
                  </a:lnTo>
                  <a:lnTo>
                    <a:pt x="115315" y="1153541"/>
                  </a:lnTo>
                  <a:lnTo>
                    <a:pt x="70484" y="1144473"/>
                  </a:lnTo>
                  <a:lnTo>
                    <a:pt x="33781" y="1119759"/>
                  </a:lnTo>
                  <a:lnTo>
                    <a:pt x="9016" y="1083081"/>
                  </a:lnTo>
                  <a:lnTo>
                    <a:pt x="0" y="1038186"/>
                  </a:lnTo>
                  <a:lnTo>
                    <a:pt x="0" y="115316"/>
                  </a:lnTo>
                  <a:close/>
                </a:path>
              </a:pathLst>
            </a:custGeom>
            <a:grpFill/>
            <a:ln w="15240">
              <a:solidFill>
                <a:srgbClr val="FFFFFF"/>
              </a:solidFill>
            </a:ln>
          </p:spPr>
          <p:txBody>
            <a:bodyPr wrap="square" lIns="0" tIns="0" rIns="0" bIns="0" rtlCol="0"/>
            <a:lstStyle/>
            <a:p>
              <a:endParaRPr/>
            </a:p>
          </p:txBody>
        </p:sp>
      </p:grpSp>
      <p:sp>
        <p:nvSpPr>
          <p:cNvPr id="29" name="object 28">
            <a:extLst>
              <a:ext uri="{FF2B5EF4-FFF2-40B4-BE49-F238E27FC236}">
                <a16:creationId xmlns:a16="http://schemas.microsoft.com/office/drawing/2014/main" id="{466B05B8-9A99-4329-B431-9295497F849E}"/>
              </a:ext>
            </a:extLst>
          </p:cNvPr>
          <p:cNvSpPr txBox="1"/>
          <p:nvPr/>
        </p:nvSpPr>
        <p:spPr>
          <a:xfrm>
            <a:off x="6735826" y="4986909"/>
            <a:ext cx="1219835"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spc="-10" dirty="0">
                <a:solidFill>
                  <a:srgbClr val="FFFFFF"/>
                </a:solidFill>
                <a:latin typeface="Carlito"/>
                <a:cs typeface="Carlito"/>
              </a:rPr>
              <a:t>GridSearchCV</a:t>
            </a:r>
            <a:endParaRPr sz="1700">
              <a:latin typeface="Carlito"/>
              <a:cs typeface="Carlito"/>
            </a:endParaRPr>
          </a:p>
        </p:txBody>
      </p:sp>
      <p:sp>
        <p:nvSpPr>
          <p:cNvPr id="30" name="object 29">
            <a:extLst>
              <a:ext uri="{FF2B5EF4-FFF2-40B4-BE49-F238E27FC236}">
                <a16:creationId xmlns:a16="http://schemas.microsoft.com/office/drawing/2014/main" id="{77BA371E-4B9D-4EB0-A74E-16D0B9D86E9D}"/>
              </a:ext>
            </a:extLst>
          </p:cNvPr>
          <p:cNvSpPr txBox="1"/>
          <p:nvPr/>
        </p:nvSpPr>
        <p:spPr>
          <a:xfrm>
            <a:off x="6485890" y="5217033"/>
            <a:ext cx="1732280" cy="539750"/>
          </a:xfrm>
          <a:prstGeom prst="rect">
            <a:avLst/>
          </a:prstGeom>
          <a:solidFill>
            <a:schemeClr val="accent6">
              <a:lumMod val="75000"/>
            </a:schemeClr>
          </a:solidFill>
        </p:spPr>
        <p:txBody>
          <a:bodyPr vert="horz" wrap="square" lIns="0" tIns="25400" rIns="0" bIns="0" rtlCol="0">
            <a:spAutoFit/>
          </a:bodyPr>
          <a:lstStyle/>
          <a:p>
            <a:pPr marL="12700" marR="5080" indent="223520">
              <a:lnSpc>
                <a:spcPts val="2000"/>
              </a:lnSpc>
              <a:spcBef>
                <a:spcPts val="200"/>
              </a:spcBef>
            </a:pPr>
            <a:r>
              <a:rPr sz="1700" spc="-5" dirty="0">
                <a:solidFill>
                  <a:srgbClr val="FFFFFF"/>
                </a:solidFill>
                <a:latin typeface="Carlito"/>
                <a:cs typeface="Carlito"/>
              </a:rPr>
              <a:t>(cv=10) to find  optimal</a:t>
            </a:r>
            <a:r>
              <a:rPr sz="1700" spc="-155" dirty="0">
                <a:solidFill>
                  <a:srgbClr val="FFFFFF"/>
                </a:solidFill>
                <a:latin typeface="Carlito"/>
                <a:cs typeface="Carlito"/>
              </a:rPr>
              <a:t> </a:t>
            </a:r>
            <a:r>
              <a:rPr sz="1700" spc="-20" dirty="0">
                <a:solidFill>
                  <a:srgbClr val="FFFFFF"/>
                </a:solidFill>
                <a:latin typeface="Carlito"/>
                <a:cs typeface="Carlito"/>
              </a:rPr>
              <a:t>parameters</a:t>
            </a:r>
            <a:endParaRPr sz="1700">
              <a:latin typeface="Carlito"/>
              <a:cs typeface="Carlito"/>
            </a:endParaRPr>
          </a:p>
        </p:txBody>
      </p:sp>
      <p:grpSp>
        <p:nvGrpSpPr>
          <p:cNvPr id="31" name="object 30">
            <a:extLst>
              <a:ext uri="{FF2B5EF4-FFF2-40B4-BE49-F238E27FC236}">
                <a16:creationId xmlns:a16="http://schemas.microsoft.com/office/drawing/2014/main" id="{E8338820-7D53-480E-A21D-4235062DBDC4}"/>
              </a:ext>
            </a:extLst>
          </p:cNvPr>
          <p:cNvGrpSpPr/>
          <p:nvPr/>
        </p:nvGrpSpPr>
        <p:grpSpPr>
          <a:xfrm>
            <a:off x="6380988" y="2229611"/>
            <a:ext cx="1938655" cy="2316480"/>
            <a:chOff x="6380988" y="2229611"/>
            <a:chExt cx="1938655" cy="2316480"/>
          </a:xfrm>
          <a:solidFill>
            <a:schemeClr val="accent6">
              <a:lumMod val="75000"/>
            </a:schemeClr>
          </a:solidFill>
        </p:grpSpPr>
        <p:sp>
          <p:nvSpPr>
            <p:cNvPr id="32" name="object 31">
              <a:extLst>
                <a:ext uri="{FF2B5EF4-FFF2-40B4-BE49-F238E27FC236}">
                  <a16:creationId xmlns:a16="http://schemas.microsoft.com/office/drawing/2014/main" id="{F52CE530-3E01-4E4B-9388-84BE676D0CF4}"/>
                </a:ext>
              </a:extLst>
            </p:cNvPr>
            <p:cNvSpPr/>
            <p:nvPr/>
          </p:nvSpPr>
          <p:spPr>
            <a:xfrm>
              <a:off x="6691884" y="2229611"/>
              <a:ext cx="172085" cy="1432560"/>
            </a:xfrm>
            <a:custGeom>
              <a:avLst/>
              <a:gdLst/>
              <a:ahLst/>
              <a:cxnLst/>
              <a:rect l="l" t="t" r="r" b="b"/>
              <a:pathLst>
                <a:path w="172084" h="1432560">
                  <a:moveTo>
                    <a:pt x="171703" y="0"/>
                  </a:moveTo>
                  <a:lnTo>
                    <a:pt x="0" y="0"/>
                  </a:lnTo>
                  <a:lnTo>
                    <a:pt x="0" y="1432560"/>
                  </a:lnTo>
                  <a:lnTo>
                    <a:pt x="171703" y="1432560"/>
                  </a:lnTo>
                  <a:lnTo>
                    <a:pt x="171703" y="0"/>
                  </a:lnTo>
                  <a:close/>
                </a:path>
              </a:pathLst>
            </a:custGeom>
            <a:grpFill/>
          </p:spPr>
          <p:txBody>
            <a:bodyPr wrap="square" lIns="0" tIns="0" rIns="0" bIns="0" rtlCol="0"/>
            <a:lstStyle/>
            <a:p>
              <a:endParaRPr/>
            </a:p>
          </p:txBody>
        </p:sp>
        <p:sp>
          <p:nvSpPr>
            <p:cNvPr id="33" name="object 32">
              <a:extLst>
                <a:ext uri="{FF2B5EF4-FFF2-40B4-BE49-F238E27FC236}">
                  <a16:creationId xmlns:a16="http://schemas.microsoft.com/office/drawing/2014/main" id="{19AE9E63-FABD-4786-BF53-F6656EF8DEBB}"/>
                </a:ext>
              </a:extLst>
            </p:cNvPr>
            <p:cNvSpPr/>
            <p:nvPr/>
          </p:nvSpPr>
          <p:spPr>
            <a:xfrm>
              <a:off x="6388608" y="3383279"/>
              <a:ext cx="1923414" cy="1155065"/>
            </a:xfrm>
            <a:custGeom>
              <a:avLst/>
              <a:gdLst/>
              <a:ahLst/>
              <a:cxnLst/>
              <a:rect l="l" t="t" r="r" b="b"/>
              <a:pathLst>
                <a:path w="1923415" h="1155064">
                  <a:moveTo>
                    <a:pt x="1807590" y="0"/>
                  </a:moveTo>
                  <a:lnTo>
                    <a:pt x="115569" y="0"/>
                  </a:lnTo>
                  <a:lnTo>
                    <a:pt x="70612" y="9017"/>
                  </a:lnTo>
                  <a:lnTo>
                    <a:pt x="33781" y="33782"/>
                  </a:lnTo>
                  <a:lnTo>
                    <a:pt x="9016" y="70485"/>
                  </a:lnTo>
                  <a:lnTo>
                    <a:pt x="0" y="115570"/>
                  </a:lnTo>
                  <a:lnTo>
                    <a:pt x="0" y="1039114"/>
                  </a:lnTo>
                  <a:lnTo>
                    <a:pt x="9016" y="1084199"/>
                  </a:lnTo>
                  <a:lnTo>
                    <a:pt x="33781" y="1120902"/>
                  </a:lnTo>
                  <a:lnTo>
                    <a:pt x="70612" y="1145667"/>
                  </a:lnTo>
                  <a:lnTo>
                    <a:pt x="115569" y="1154684"/>
                  </a:lnTo>
                  <a:lnTo>
                    <a:pt x="1807590" y="1154684"/>
                  </a:lnTo>
                  <a:lnTo>
                    <a:pt x="1852548" y="1145667"/>
                  </a:lnTo>
                  <a:lnTo>
                    <a:pt x="1889378" y="1120902"/>
                  </a:lnTo>
                  <a:lnTo>
                    <a:pt x="1914143" y="1084199"/>
                  </a:lnTo>
                  <a:lnTo>
                    <a:pt x="1923161" y="1039114"/>
                  </a:lnTo>
                  <a:lnTo>
                    <a:pt x="1923161" y="115570"/>
                  </a:lnTo>
                  <a:lnTo>
                    <a:pt x="1914143" y="70485"/>
                  </a:lnTo>
                  <a:lnTo>
                    <a:pt x="1889378" y="33782"/>
                  </a:lnTo>
                  <a:lnTo>
                    <a:pt x="1852548" y="9017"/>
                  </a:lnTo>
                  <a:lnTo>
                    <a:pt x="1807590" y="0"/>
                  </a:lnTo>
                  <a:close/>
                </a:path>
              </a:pathLst>
            </a:custGeom>
            <a:grpFill/>
          </p:spPr>
          <p:txBody>
            <a:bodyPr wrap="square" lIns="0" tIns="0" rIns="0" bIns="0" rtlCol="0"/>
            <a:lstStyle/>
            <a:p>
              <a:endParaRPr/>
            </a:p>
          </p:txBody>
        </p:sp>
        <p:sp>
          <p:nvSpPr>
            <p:cNvPr id="34" name="object 33">
              <a:extLst>
                <a:ext uri="{FF2B5EF4-FFF2-40B4-BE49-F238E27FC236}">
                  <a16:creationId xmlns:a16="http://schemas.microsoft.com/office/drawing/2014/main" id="{AB8D15E1-33E7-45C3-901F-BA7A81C06BFB}"/>
                </a:ext>
              </a:extLst>
            </p:cNvPr>
            <p:cNvSpPr/>
            <p:nvPr/>
          </p:nvSpPr>
          <p:spPr>
            <a:xfrm>
              <a:off x="6388608" y="3383279"/>
              <a:ext cx="1923414" cy="1155065"/>
            </a:xfrm>
            <a:custGeom>
              <a:avLst/>
              <a:gdLst/>
              <a:ahLst/>
              <a:cxnLst/>
              <a:rect l="l" t="t" r="r" b="b"/>
              <a:pathLst>
                <a:path w="1923415" h="1155064">
                  <a:moveTo>
                    <a:pt x="0" y="115570"/>
                  </a:moveTo>
                  <a:lnTo>
                    <a:pt x="9016" y="70485"/>
                  </a:lnTo>
                  <a:lnTo>
                    <a:pt x="33781" y="33782"/>
                  </a:lnTo>
                  <a:lnTo>
                    <a:pt x="70612" y="9017"/>
                  </a:lnTo>
                  <a:lnTo>
                    <a:pt x="115569" y="0"/>
                  </a:lnTo>
                  <a:lnTo>
                    <a:pt x="1807590" y="0"/>
                  </a:lnTo>
                  <a:lnTo>
                    <a:pt x="1852548" y="9017"/>
                  </a:lnTo>
                  <a:lnTo>
                    <a:pt x="1889378" y="33782"/>
                  </a:lnTo>
                  <a:lnTo>
                    <a:pt x="1914143" y="70485"/>
                  </a:lnTo>
                  <a:lnTo>
                    <a:pt x="1923161" y="115570"/>
                  </a:lnTo>
                  <a:lnTo>
                    <a:pt x="1923161" y="1039114"/>
                  </a:lnTo>
                  <a:lnTo>
                    <a:pt x="1914143" y="1084199"/>
                  </a:lnTo>
                  <a:lnTo>
                    <a:pt x="1889378" y="1120902"/>
                  </a:lnTo>
                  <a:lnTo>
                    <a:pt x="1852548" y="1145667"/>
                  </a:lnTo>
                  <a:lnTo>
                    <a:pt x="1807590" y="1154684"/>
                  </a:lnTo>
                  <a:lnTo>
                    <a:pt x="115569" y="1154684"/>
                  </a:lnTo>
                  <a:lnTo>
                    <a:pt x="70612" y="1145667"/>
                  </a:lnTo>
                  <a:lnTo>
                    <a:pt x="33781" y="1120902"/>
                  </a:lnTo>
                  <a:lnTo>
                    <a:pt x="9016" y="1084199"/>
                  </a:lnTo>
                  <a:lnTo>
                    <a:pt x="0" y="1039114"/>
                  </a:lnTo>
                  <a:lnTo>
                    <a:pt x="0" y="115570"/>
                  </a:lnTo>
                  <a:close/>
                </a:path>
              </a:pathLst>
            </a:custGeom>
            <a:grpFill/>
            <a:ln w="15240">
              <a:solidFill>
                <a:srgbClr val="FFFFFF"/>
              </a:solidFill>
            </a:ln>
          </p:spPr>
          <p:txBody>
            <a:bodyPr wrap="square" lIns="0" tIns="0" rIns="0" bIns="0" rtlCol="0"/>
            <a:lstStyle/>
            <a:p>
              <a:endParaRPr/>
            </a:p>
          </p:txBody>
        </p:sp>
      </p:grpSp>
      <p:sp>
        <p:nvSpPr>
          <p:cNvPr id="35" name="object 34">
            <a:extLst>
              <a:ext uri="{FF2B5EF4-FFF2-40B4-BE49-F238E27FC236}">
                <a16:creationId xmlns:a16="http://schemas.microsoft.com/office/drawing/2014/main" id="{DDF5AD27-2F3E-494D-B792-CCF580D70592}"/>
              </a:ext>
            </a:extLst>
          </p:cNvPr>
          <p:cNvSpPr txBox="1"/>
          <p:nvPr/>
        </p:nvSpPr>
        <p:spPr>
          <a:xfrm>
            <a:off x="6546595" y="3425444"/>
            <a:ext cx="1593850"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Use</a:t>
            </a:r>
            <a:r>
              <a:rPr sz="1700" spc="-100" dirty="0">
                <a:solidFill>
                  <a:srgbClr val="FFFFFF"/>
                </a:solidFill>
                <a:latin typeface="Carlito"/>
                <a:cs typeface="Carlito"/>
              </a:rPr>
              <a:t> </a:t>
            </a:r>
            <a:r>
              <a:rPr sz="1700" spc="-10" dirty="0">
                <a:solidFill>
                  <a:srgbClr val="FFFFFF"/>
                </a:solidFill>
                <a:latin typeface="Carlito"/>
                <a:cs typeface="Carlito"/>
              </a:rPr>
              <a:t>GridSearchCV</a:t>
            </a:r>
            <a:endParaRPr sz="1700">
              <a:latin typeface="Carlito"/>
              <a:cs typeface="Carlito"/>
            </a:endParaRPr>
          </a:p>
        </p:txBody>
      </p:sp>
      <p:sp>
        <p:nvSpPr>
          <p:cNvPr id="36" name="object 35">
            <a:extLst>
              <a:ext uri="{FF2B5EF4-FFF2-40B4-BE49-F238E27FC236}">
                <a16:creationId xmlns:a16="http://schemas.microsoft.com/office/drawing/2014/main" id="{8F1030FD-BCB6-4F3F-AC6E-D67AFDB61902}"/>
              </a:ext>
            </a:extLst>
          </p:cNvPr>
          <p:cNvSpPr txBox="1"/>
          <p:nvPr/>
        </p:nvSpPr>
        <p:spPr>
          <a:xfrm>
            <a:off x="6602983" y="3661028"/>
            <a:ext cx="1483995"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on LogReg,</a:t>
            </a:r>
            <a:r>
              <a:rPr sz="1700" spc="-200" dirty="0">
                <a:solidFill>
                  <a:srgbClr val="FFFFFF"/>
                </a:solidFill>
                <a:latin typeface="Carlito"/>
                <a:cs typeface="Carlito"/>
              </a:rPr>
              <a:t> </a:t>
            </a:r>
            <a:r>
              <a:rPr sz="1700" spc="-5" dirty="0">
                <a:solidFill>
                  <a:srgbClr val="FFFFFF"/>
                </a:solidFill>
                <a:latin typeface="Carlito"/>
                <a:cs typeface="Carlito"/>
              </a:rPr>
              <a:t>SVM,</a:t>
            </a:r>
            <a:endParaRPr sz="1700">
              <a:latin typeface="Carlito"/>
              <a:cs typeface="Carlito"/>
            </a:endParaRPr>
          </a:p>
        </p:txBody>
      </p:sp>
      <p:sp>
        <p:nvSpPr>
          <p:cNvPr id="37" name="object 36">
            <a:extLst>
              <a:ext uri="{FF2B5EF4-FFF2-40B4-BE49-F238E27FC236}">
                <a16:creationId xmlns:a16="http://schemas.microsoft.com/office/drawing/2014/main" id="{9DBB919F-D5B3-4EE8-A580-1346D84C22D8}"/>
              </a:ext>
            </a:extLst>
          </p:cNvPr>
          <p:cNvSpPr txBox="1"/>
          <p:nvPr/>
        </p:nvSpPr>
        <p:spPr>
          <a:xfrm>
            <a:off x="6535928" y="3899408"/>
            <a:ext cx="1602740"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Decision </a:t>
            </a:r>
            <a:r>
              <a:rPr sz="1700" spc="-45" dirty="0">
                <a:solidFill>
                  <a:srgbClr val="FFFFFF"/>
                </a:solidFill>
                <a:latin typeface="Carlito"/>
                <a:cs typeface="Carlito"/>
              </a:rPr>
              <a:t>Tree,</a:t>
            </a:r>
            <a:r>
              <a:rPr sz="1700" spc="-235" dirty="0">
                <a:solidFill>
                  <a:srgbClr val="FFFFFF"/>
                </a:solidFill>
                <a:latin typeface="Carlito"/>
                <a:cs typeface="Carlito"/>
              </a:rPr>
              <a:t> </a:t>
            </a:r>
            <a:r>
              <a:rPr sz="1700" dirty="0">
                <a:solidFill>
                  <a:srgbClr val="FFFFFF"/>
                </a:solidFill>
                <a:latin typeface="Carlito"/>
                <a:cs typeface="Carlito"/>
              </a:rPr>
              <a:t>and</a:t>
            </a:r>
            <a:endParaRPr sz="1700">
              <a:latin typeface="Carlito"/>
              <a:cs typeface="Carlito"/>
            </a:endParaRPr>
          </a:p>
        </p:txBody>
      </p:sp>
      <p:sp>
        <p:nvSpPr>
          <p:cNvPr id="38" name="object 37">
            <a:extLst>
              <a:ext uri="{FF2B5EF4-FFF2-40B4-BE49-F238E27FC236}">
                <a16:creationId xmlns:a16="http://schemas.microsoft.com/office/drawing/2014/main" id="{B08E83BE-20B5-4389-ACA1-37CB1A973DEE}"/>
              </a:ext>
            </a:extLst>
          </p:cNvPr>
          <p:cNvSpPr txBox="1"/>
          <p:nvPr/>
        </p:nvSpPr>
        <p:spPr>
          <a:xfrm>
            <a:off x="6795261" y="4135627"/>
            <a:ext cx="1100455" cy="285115"/>
          </a:xfrm>
          <a:prstGeom prst="rect">
            <a:avLst/>
          </a:prstGeom>
          <a:solidFill>
            <a:schemeClr val="accent6">
              <a:lumMod val="75000"/>
            </a:schemeClr>
          </a:solidFill>
        </p:spPr>
        <p:txBody>
          <a:bodyPr vert="horz" wrap="square" lIns="0" tIns="12700" rIns="0" bIns="0" rtlCol="0">
            <a:spAutoFit/>
          </a:bodyPr>
          <a:lstStyle/>
          <a:p>
            <a:pPr marL="12700">
              <a:lnSpc>
                <a:spcPct val="100000"/>
              </a:lnSpc>
              <a:spcBef>
                <a:spcPts val="100"/>
              </a:spcBef>
            </a:pPr>
            <a:r>
              <a:rPr sz="1700" dirty="0">
                <a:solidFill>
                  <a:srgbClr val="FFFFFF"/>
                </a:solidFill>
                <a:latin typeface="Carlito"/>
                <a:cs typeface="Carlito"/>
              </a:rPr>
              <a:t>KNN</a:t>
            </a:r>
            <a:r>
              <a:rPr sz="1700" spc="-14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39" name="object 38">
            <a:extLst>
              <a:ext uri="{FF2B5EF4-FFF2-40B4-BE49-F238E27FC236}">
                <a16:creationId xmlns:a16="http://schemas.microsoft.com/office/drawing/2014/main" id="{1A5AA54A-B5F0-4679-839D-6C91DA894D09}"/>
              </a:ext>
            </a:extLst>
          </p:cNvPr>
          <p:cNvGrpSpPr/>
          <p:nvPr/>
        </p:nvGrpSpPr>
        <p:grpSpPr>
          <a:xfrm>
            <a:off x="6380988" y="1933955"/>
            <a:ext cx="2950845" cy="1169035"/>
            <a:chOff x="6380988" y="1933955"/>
            <a:chExt cx="2950845" cy="1169035"/>
          </a:xfrm>
          <a:solidFill>
            <a:schemeClr val="accent6">
              <a:lumMod val="75000"/>
            </a:schemeClr>
          </a:solidFill>
        </p:grpSpPr>
        <p:sp>
          <p:nvSpPr>
            <p:cNvPr id="40" name="object 39">
              <a:extLst>
                <a:ext uri="{FF2B5EF4-FFF2-40B4-BE49-F238E27FC236}">
                  <a16:creationId xmlns:a16="http://schemas.microsoft.com/office/drawing/2014/main" id="{A0F6ADE5-2513-4C30-8BD9-DC24FC3C71E3}"/>
                </a:ext>
              </a:extLst>
            </p:cNvPr>
            <p:cNvSpPr/>
            <p:nvPr/>
          </p:nvSpPr>
          <p:spPr>
            <a:xfrm>
              <a:off x="6783324" y="2138171"/>
              <a:ext cx="2548255" cy="173990"/>
            </a:xfrm>
            <a:custGeom>
              <a:avLst/>
              <a:gdLst/>
              <a:ahLst/>
              <a:cxnLst/>
              <a:rect l="l" t="t" r="r" b="b"/>
              <a:pathLst>
                <a:path w="2548254" h="173989">
                  <a:moveTo>
                    <a:pt x="2548001" y="0"/>
                  </a:moveTo>
                  <a:lnTo>
                    <a:pt x="0" y="0"/>
                  </a:lnTo>
                  <a:lnTo>
                    <a:pt x="0" y="173482"/>
                  </a:lnTo>
                  <a:lnTo>
                    <a:pt x="2548001" y="173482"/>
                  </a:lnTo>
                  <a:lnTo>
                    <a:pt x="2548001" y="0"/>
                  </a:lnTo>
                  <a:close/>
                </a:path>
              </a:pathLst>
            </a:custGeom>
            <a:grpFill/>
          </p:spPr>
          <p:txBody>
            <a:bodyPr wrap="square" lIns="0" tIns="0" rIns="0" bIns="0" rtlCol="0"/>
            <a:lstStyle/>
            <a:p>
              <a:endParaRPr/>
            </a:p>
          </p:txBody>
        </p:sp>
        <p:sp>
          <p:nvSpPr>
            <p:cNvPr id="41" name="object 40">
              <a:extLst>
                <a:ext uri="{FF2B5EF4-FFF2-40B4-BE49-F238E27FC236}">
                  <a16:creationId xmlns:a16="http://schemas.microsoft.com/office/drawing/2014/main" id="{08BB2B48-F146-4CD5-9174-4C032B29D3D9}"/>
                </a:ext>
              </a:extLst>
            </p:cNvPr>
            <p:cNvSpPr/>
            <p:nvPr/>
          </p:nvSpPr>
          <p:spPr>
            <a:xfrm>
              <a:off x="6388608" y="1941575"/>
              <a:ext cx="1923414" cy="1153795"/>
            </a:xfrm>
            <a:custGeom>
              <a:avLst/>
              <a:gdLst/>
              <a:ahLst/>
              <a:cxnLst/>
              <a:rect l="l" t="t" r="r" b="b"/>
              <a:pathLst>
                <a:path w="1923415" h="1153795">
                  <a:moveTo>
                    <a:pt x="1807844" y="0"/>
                  </a:moveTo>
                  <a:lnTo>
                    <a:pt x="115315" y="0"/>
                  </a:lnTo>
                  <a:lnTo>
                    <a:pt x="70484" y="9016"/>
                  </a:lnTo>
                  <a:lnTo>
                    <a:pt x="33781" y="33782"/>
                  </a:lnTo>
                  <a:lnTo>
                    <a:pt x="9016" y="70485"/>
                  </a:lnTo>
                  <a:lnTo>
                    <a:pt x="0" y="115315"/>
                  </a:lnTo>
                  <a:lnTo>
                    <a:pt x="0" y="1038225"/>
                  </a:lnTo>
                  <a:lnTo>
                    <a:pt x="9016" y="1083056"/>
                  </a:lnTo>
                  <a:lnTo>
                    <a:pt x="33781" y="1119759"/>
                  </a:lnTo>
                  <a:lnTo>
                    <a:pt x="70484" y="1144524"/>
                  </a:lnTo>
                  <a:lnTo>
                    <a:pt x="115315" y="1153540"/>
                  </a:lnTo>
                  <a:lnTo>
                    <a:pt x="1807844" y="1153540"/>
                  </a:lnTo>
                  <a:lnTo>
                    <a:pt x="1852675" y="1144524"/>
                  </a:lnTo>
                  <a:lnTo>
                    <a:pt x="1889378" y="1119759"/>
                  </a:lnTo>
                  <a:lnTo>
                    <a:pt x="1914143" y="1083056"/>
                  </a:lnTo>
                  <a:lnTo>
                    <a:pt x="1923161" y="1038225"/>
                  </a:lnTo>
                  <a:lnTo>
                    <a:pt x="1923161" y="115315"/>
                  </a:lnTo>
                  <a:lnTo>
                    <a:pt x="1914143" y="70485"/>
                  </a:lnTo>
                  <a:lnTo>
                    <a:pt x="1889378" y="33782"/>
                  </a:lnTo>
                  <a:lnTo>
                    <a:pt x="1852675" y="9016"/>
                  </a:lnTo>
                  <a:lnTo>
                    <a:pt x="1807844" y="0"/>
                  </a:lnTo>
                  <a:close/>
                </a:path>
              </a:pathLst>
            </a:custGeom>
            <a:grpFill/>
          </p:spPr>
          <p:txBody>
            <a:bodyPr wrap="square" lIns="0" tIns="0" rIns="0" bIns="0" rtlCol="0"/>
            <a:lstStyle/>
            <a:p>
              <a:endParaRPr/>
            </a:p>
          </p:txBody>
        </p:sp>
        <p:sp>
          <p:nvSpPr>
            <p:cNvPr id="42" name="object 41">
              <a:extLst>
                <a:ext uri="{FF2B5EF4-FFF2-40B4-BE49-F238E27FC236}">
                  <a16:creationId xmlns:a16="http://schemas.microsoft.com/office/drawing/2014/main" id="{91160D1F-D3A1-4246-BA50-6CFD030F3745}"/>
                </a:ext>
              </a:extLst>
            </p:cNvPr>
            <p:cNvSpPr/>
            <p:nvPr/>
          </p:nvSpPr>
          <p:spPr>
            <a:xfrm>
              <a:off x="6388608" y="1941575"/>
              <a:ext cx="1923414" cy="1153795"/>
            </a:xfrm>
            <a:custGeom>
              <a:avLst/>
              <a:gdLst/>
              <a:ahLst/>
              <a:cxnLst/>
              <a:rect l="l" t="t" r="r" b="b"/>
              <a:pathLst>
                <a:path w="1923415" h="1153795">
                  <a:moveTo>
                    <a:pt x="0" y="115315"/>
                  </a:moveTo>
                  <a:lnTo>
                    <a:pt x="9016" y="70485"/>
                  </a:lnTo>
                  <a:lnTo>
                    <a:pt x="33781" y="33782"/>
                  </a:lnTo>
                  <a:lnTo>
                    <a:pt x="70484" y="9016"/>
                  </a:lnTo>
                  <a:lnTo>
                    <a:pt x="115315" y="0"/>
                  </a:lnTo>
                  <a:lnTo>
                    <a:pt x="1807844" y="0"/>
                  </a:lnTo>
                  <a:lnTo>
                    <a:pt x="1852675" y="9016"/>
                  </a:lnTo>
                  <a:lnTo>
                    <a:pt x="1889378" y="33782"/>
                  </a:lnTo>
                  <a:lnTo>
                    <a:pt x="1914143" y="70485"/>
                  </a:lnTo>
                  <a:lnTo>
                    <a:pt x="1923161" y="115315"/>
                  </a:lnTo>
                  <a:lnTo>
                    <a:pt x="1923161" y="1038225"/>
                  </a:lnTo>
                  <a:lnTo>
                    <a:pt x="1914143" y="1083056"/>
                  </a:lnTo>
                  <a:lnTo>
                    <a:pt x="1889378" y="1119759"/>
                  </a:lnTo>
                  <a:lnTo>
                    <a:pt x="1852675" y="1144524"/>
                  </a:lnTo>
                  <a:lnTo>
                    <a:pt x="1807844" y="1153540"/>
                  </a:lnTo>
                  <a:lnTo>
                    <a:pt x="115315" y="1153540"/>
                  </a:lnTo>
                  <a:lnTo>
                    <a:pt x="70484" y="1144524"/>
                  </a:lnTo>
                  <a:lnTo>
                    <a:pt x="33781" y="1119759"/>
                  </a:lnTo>
                  <a:lnTo>
                    <a:pt x="9016"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3" name="object 42">
            <a:extLst>
              <a:ext uri="{FF2B5EF4-FFF2-40B4-BE49-F238E27FC236}">
                <a16:creationId xmlns:a16="http://schemas.microsoft.com/office/drawing/2014/main" id="{E212CE67-998A-4871-A191-D178C43ACE45}"/>
              </a:ext>
            </a:extLst>
          </p:cNvPr>
          <p:cNvSpPr txBox="1"/>
          <p:nvPr/>
        </p:nvSpPr>
        <p:spPr>
          <a:xfrm>
            <a:off x="6613906" y="2219960"/>
            <a:ext cx="1455420"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20" dirty="0">
                <a:solidFill>
                  <a:srgbClr val="FFFFFF"/>
                </a:solidFill>
                <a:latin typeface="Carlito"/>
                <a:cs typeface="Carlito"/>
              </a:rPr>
              <a:t>Score </a:t>
            </a:r>
            <a:r>
              <a:rPr sz="1700" dirty="0">
                <a:solidFill>
                  <a:srgbClr val="FFFFFF"/>
                </a:solidFill>
                <a:latin typeface="Carlito"/>
                <a:cs typeface="Carlito"/>
              </a:rPr>
              <a:t>models</a:t>
            </a:r>
            <a:r>
              <a:rPr sz="1700" spc="-185" dirty="0">
                <a:solidFill>
                  <a:srgbClr val="FFFFFF"/>
                </a:solidFill>
                <a:latin typeface="Carlito"/>
                <a:cs typeface="Carlito"/>
              </a:rPr>
              <a:t> </a:t>
            </a:r>
            <a:r>
              <a:rPr sz="1700" dirty="0">
                <a:solidFill>
                  <a:srgbClr val="FFFFFF"/>
                </a:solidFill>
                <a:latin typeface="Carlito"/>
                <a:cs typeface="Carlito"/>
              </a:rPr>
              <a:t>on</a:t>
            </a:r>
            <a:endParaRPr sz="1700">
              <a:latin typeface="Carlito"/>
              <a:cs typeface="Carlito"/>
            </a:endParaRPr>
          </a:p>
        </p:txBody>
      </p:sp>
      <p:sp>
        <p:nvSpPr>
          <p:cNvPr id="44" name="object 43">
            <a:extLst>
              <a:ext uri="{FF2B5EF4-FFF2-40B4-BE49-F238E27FC236}">
                <a16:creationId xmlns:a16="http://schemas.microsoft.com/office/drawing/2014/main" id="{BE3D6AF7-D84E-434C-B40E-646F5048921B}"/>
              </a:ext>
            </a:extLst>
          </p:cNvPr>
          <p:cNvSpPr txBox="1"/>
          <p:nvPr/>
        </p:nvSpPr>
        <p:spPr>
          <a:xfrm>
            <a:off x="6805930" y="2456180"/>
            <a:ext cx="1071880"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dirty="0">
                <a:solidFill>
                  <a:srgbClr val="FFFFFF"/>
                </a:solidFill>
                <a:latin typeface="Carlito"/>
                <a:cs typeface="Carlito"/>
              </a:rPr>
              <a:t>split </a:t>
            </a:r>
            <a:r>
              <a:rPr sz="1700" spc="-20" dirty="0">
                <a:solidFill>
                  <a:srgbClr val="FFFFFF"/>
                </a:solidFill>
                <a:latin typeface="Carlito"/>
                <a:cs typeface="Carlito"/>
              </a:rPr>
              <a:t>test</a:t>
            </a:r>
            <a:r>
              <a:rPr sz="1700" spc="-190" dirty="0">
                <a:solidFill>
                  <a:srgbClr val="FFFFFF"/>
                </a:solidFill>
                <a:latin typeface="Carlito"/>
                <a:cs typeface="Carlito"/>
              </a:rPr>
              <a:t> </a:t>
            </a:r>
            <a:r>
              <a:rPr sz="1700" spc="-5" dirty="0">
                <a:solidFill>
                  <a:srgbClr val="FFFFFF"/>
                </a:solidFill>
                <a:latin typeface="Carlito"/>
                <a:cs typeface="Carlito"/>
              </a:rPr>
              <a:t>set</a:t>
            </a:r>
            <a:endParaRPr sz="1700">
              <a:latin typeface="Carlito"/>
              <a:cs typeface="Carlito"/>
            </a:endParaRPr>
          </a:p>
        </p:txBody>
      </p:sp>
      <p:grpSp>
        <p:nvGrpSpPr>
          <p:cNvPr id="45" name="object 44">
            <a:extLst>
              <a:ext uri="{FF2B5EF4-FFF2-40B4-BE49-F238E27FC236}">
                <a16:creationId xmlns:a16="http://schemas.microsoft.com/office/drawing/2014/main" id="{D9A5FB14-079A-48A3-86D2-C64CDDA94C2A}"/>
              </a:ext>
            </a:extLst>
          </p:cNvPr>
          <p:cNvGrpSpPr/>
          <p:nvPr/>
        </p:nvGrpSpPr>
        <p:grpSpPr>
          <a:xfrm>
            <a:off x="8938259" y="1933955"/>
            <a:ext cx="1938655" cy="1728470"/>
            <a:chOff x="8938259" y="1933955"/>
            <a:chExt cx="1938655" cy="1728470"/>
          </a:xfrm>
          <a:solidFill>
            <a:schemeClr val="accent6">
              <a:lumMod val="75000"/>
            </a:schemeClr>
          </a:solidFill>
        </p:grpSpPr>
        <p:sp>
          <p:nvSpPr>
            <p:cNvPr id="46" name="object 45">
              <a:extLst>
                <a:ext uri="{FF2B5EF4-FFF2-40B4-BE49-F238E27FC236}">
                  <a16:creationId xmlns:a16="http://schemas.microsoft.com/office/drawing/2014/main" id="{C00119BB-4678-4BD6-B1DC-360566E3F264}"/>
                </a:ext>
              </a:extLst>
            </p:cNvPr>
            <p:cNvSpPr/>
            <p:nvPr/>
          </p:nvSpPr>
          <p:spPr>
            <a:xfrm>
              <a:off x="9249155" y="2229611"/>
              <a:ext cx="173990" cy="1432560"/>
            </a:xfrm>
            <a:custGeom>
              <a:avLst/>
              <a:gdLst/>
              <a:ahLst/>
              <a:cxnLst/>
              <a:rect l="l" t="t" r="r" b="b"/>
              <a:pathLst>
                <a:path w="173990" h="1432560">
                  <a:moveTo>
                    <a:pt x="173481" y="0"/>
                  </a:moveTo>
                  <a:lnTo>
                    <a:pt x="0" y="0"/>
                  </a:lnTo>
                  <a:lnTo>
                    <a:pt x="0" y="1432560"/>
                  </a:lnTo>
                  <a:lnTo>
                    <a:pt x="173481" y="1432560"/>
                  </a:lnTo>
                  <a:lnTo>
                    <a:pt x="173481" y="0"/>
                  </a:lnTo>
                  <a:close/>
                </a:path>
              </a:pathLst>
            </a:custGeom>
            <a:grpFill/>
          </p:spPr>
          <p:txBody>
            <a:bodyPr wrap="square" lIns="0" tIns="0" rIns="0" bIns="0" rtlCol="0"/>
            <a:lstStyle/>
            <a:p>
              <a:endParaRPr/>
            </a:p>
          </p:txBody>
        </p:sp>
        <p:sp>
          <p:nvSpPr>
            <p:cNvPr id="47" name="object 46">
              <a:extLst>
                <a:ext uri="{FF2B5EF4-FFF2-40B4-BE49-F238E27FC236}">
                  <a16:creationId xmlns:a16="http://schemas.microsoft.com/office/drawing/2014/main" id="{4D112DF2-67F2-47B2-AD64-31D8520933AE}"/>
                </a:ext>
              </a:extLst>
            </p:cNvPr>
            <p:cNvSpPr/>
            <p:nvPr/>
          </p:nvSpPr>
          <p:spPr>
            <a:xfrm>
              <a:off x="8945879" y="1941575"/>
              <a:ext cx="1923414" cy="1153795"/>
            </a:xfrm>
            <a:custGeom>
              <a:avLst/>
              <a:gdLst/>
              <a:ahLst/>
              <a:cxnLst/>
              <a:rect l="l" t="t" r="r" b="b"/>
              <a:pathLst>
                <a:path w="1923415" h="1153795">
                  <a:moveTo>
                    <a:pt x="1807845" y="0"/>
                  </a:moveTo>
                  <a:lnTo>
                    <a:pt x="115316" y="0"/>
                  </a:lnTo>
                  <a:lnTo>
                    <a:pt x="70485" y="9016"/>
                  </a:lnTo>
                  <a:lnTo>
                    <a:pt x="33781" y="33782"/>
                  </a:lnTo>
                  <a:lnTo>
                    <a:pt x="9017" y="70485"/>
                  </a:lnTo>
                  <a:lnTo>
                    <a:pt x="0" y="115315"/>
                  </a:lnTo>
                  <a:lnTo>
                    <a:pt x="0" y="1038225"/>
                  </a:lnTo>
                  <a:lnTo>
                    <a:pt x="9017" y="1083056"/>
                  </a:lnTo>
                  <a:lnTo>
                    <a:pt x="33781" y="1119759"/>
                  </a:lnTo>
                  <a:lnTo>
                    <a:pt x="70485" y="1144524"/>
                  </a:lnTo>
                  <a:lnTo>
                    <a:pt x="115316" y="1153540"/>
                  </a:lnTo>
                  <a:lnTo>
                    <a:pt x="1807845" y="1153540"/>
                  </a:lnTo>
                  <a:lnTo>
                    <a:pt x="1852676" y="1144524"/>
                  </a:lnTo>
                  <a:lnTo>
                    <a:pt x="1889378" y="1119759"/>
                  </a:lnTo>
                  <a:lnTo>
                    <a:pt x="1914144" y="1083056"/>
                  </a:lnTo>
                  <a:lnTo>
                    <a:pt x="1923161" y="1038225"/>
                  </a:lnTo>
                  <a:lnTo>
                    <a:pt x="1923161" y="115315"/>
                  </a:lnTo>
                  <a:lnTo>
                    <a:pt x="1914144" y="70485"/>
                  </a:lnTo>
                  <a:lnTo>
                    <a:pt x="1889378" y="33782"/>
                  </a:lnTo>
                  <a:lnTo>
                    <a:pt x="1852676" y="9016"/>
                  </a:lnTo>
                  <a:lnTo>
                    <a:pt x="1807845" y="0"/>
                  </a:lnTo>
                  <a:close/>
                </a:path>
              </a:pathLst>
            </a:custGeom>
            <a:grpFill/>
          </p:spPr>
          <p:txBody>
            <a:bodyPr wrap="square" lIns="0" tIns="0" rIns="0" bIns="0" rtlCol="0"/>
            <a:lstStyle/>
            <a:p>
              <a:endParaRPr/>
            </a:p>
          </p:txBody>
        </p:sp>
        <p:sp>
          <p:nvSpPr>
            <p:cNvPr id="48" name="object 47">
              <a:extLst>
                <a:ext uri="{FF2B5EF4-FFF2-40B4-BE49-F238E27FC236}">
                  <a16:creationId xmlns:a16="http://schemas.microsoft.com/office/drawing/2014/main" id="{4C8C4A87-B48F-459A-9A9E-CEAD41E9433F}"/>
                </a:ext>
              </a:extLst>
            </p:cNvPr>
            <p:cNvSpPr/>
            <p:nvPr/>
          </p:nvSpPr>
          <p:spPr>
            <a:xfrm>
              <a:off x="8945879" y="1941575"/>
              <a:ext cx="1923414" cy="1153795"/>
            </a:xfrm>
            <a:custGeom>
              <a:avLst/>
              <a:gdLst/>
              <a:ahLst/>
              <a:cxnLst/>
              <a:rect l="l" t="t" r="r" b="b"/>
              <a:pathLst>
                <a:path w="1923415" h="1153795">
                  <a:moveTo>
                    <a:pt x="0" y="115315"/>
                  </a:moveTo>
                  <a:lnTo>
                    <a:pt x="9017" y="70485"/>
                  </a:lnTo>
                  <a:lnTo>
                    <a:pt x="33781" y="33782"/>
                  </a:lnTo>
                  <a:lnTo>
                    <a:pt x="70485" y="9016"/>
                  </a:lnTo>
                  <a:lnTo>
                    <a:pt x="115316" y="0"/>
                  </a:lnTo>
                  <a:lnTo>
                    <a:pt x="1807845" y="0"/>
                  </a:lnTo>
                  <a:lnTo>
                    <a:pt x="1852676" y="9016"/>
                  </a:lnTo>
                  <a:lnTo>
                    <a:pt x="1889378" y="33782"/>
                  </a:lnTo>
                  <a:lnTo>
                    <a:pt x="1914144" y="70485"/>
                  </a:lnTo>
                  <a:lnTo>
                    <a:pt x="1923161" y="115315"/>
                  </a:lnTo>
                  <a:lnTo>
                    <a:pt x="1923161" y="1038225"/>
                  </a:lnTo>
                  <a:lnTo>
                    <a:pt x="1914144" y="1083056"/>
                  </a:lnTo>
                  <a:lnTo>
                    <a:pt x="1889378" y="1119759"/>
                  </a:lnTo>
                  <a:lnTo>
                    <a:pt x="1852676" y="1144524"/>
                  </a:lnTo>
                  <a:lnTo>
                    <a:pt x="1807845" y="1153540"/>
                  </a:lnTo>
                  <a:lnTo>
                    <a:pt x="115316" y="1153540"/>
                  </a:lnTo>
                  <a:lnTo>
                    <a:pt x="70485" y="1144524"/>
                  </a:lnTo>
                  <a:lnTo>
                    <a:pt x="33781" y="1119759"/>
                  </a:lnTo>
                  <a:lnTo>
                    <a:pt x="9017" y="1083056"/>
                  </a:lnTo>
                  <a:lnTo>
                    <a:pt x="0" y="1038225"/>
                  </a:lnTo>
                  <a:lnTo>
                    <a:pt x="0" y="115315"/>
                  </a:lnTo>
                  <a:close/>
                </a:path>
              </a:pathLst>
            </a:custGeom>
            <a:grpFill/>
            <a:ln w="15240">
              <a:solidFill>
                <a:srgbClr val="FFFFFF"/>
              </a:solidFill>
            </a:ln>
          </p:spPr>
          <p:txBody>
            <a:bodyPr wrap="square" lIns="0" tIns="0" rIns="0" bIns="0" rtlCol="0"/>
            <a:lstStyle/>
            <a:p>
              <a:endParaRPr/>
            </a:p>
          </p:txBody>
        </p:sp>
      </p:grpSp>
      <p:sp>
        <p:nvSpPr>
          <p:cNvPr id="49" name="object 48">
            <a:extLst>
              <a:ext uri="{FF2B5EF4-FFF2-40B4-BE49-F238E27FC236}">
                <a16:creationId xmlns:a16="http://schemas.microsoft.com/office/drawing/2014/main" id="{62E6D25F-BFCE-4B47-B663-0D00AA5DE42F}"/>
              </a:ext>
            </a:extLst>
          </p:cNvPr>
          <p:cNvSpPr txBox="1"/>
          <p:nvPr/>
        </p:nvSpPr>
        <p:spPr>
          <a:xfrm>
            <a:off x="9140697" y="2219960"/>
            <a:ext cx="1519555"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5" dirty="0">
                <a:solidFill>
                  <a:srgbClr val="FFFFFF"/>
                </a:solidFill>
                <a:latin typeface="Carlito"/>
                <a:cs typeface="Carlito"/>
              </a:rPr>
              <a:t>Confusion</a:t>
            </a:r>
            <a:r>
              <a:rPr sz="1700" spc="-170" dirty="0">
                <a:solidFill>
                  <a:srgbClr val="FFFFFF"/>
                </a:solidFill>
                <a:latin typeface="Carlito"/>
                <a:cs typeface="Carlito"/>
              </a:rPr>
              <a:t> </a:t>
            </a:r>
            <a:r>
              <a:rPr sz="1700" spc="-5" dirty="0">
                <a:solidFill>
                  <a:srgbClr val="FFFFFF"/>
                </a:solidFill>
                <a:latin typeface="Carlito"/>
                <a:cs typeface="Carlito"/>
              </a:rPr>
              <a:t>Matrix</a:t>
            </a:r>
            <a:endParaRPr sz="1700">
              <a:latin typeface="Carlito"/>
              <a:cs typeface="Carlito"/>
            </a:endParaRPr>
          </a:p>
        </p:txBody>
      </p:sp>
      <p:sp>
        <p:nvSpPr>
          <p:cNvPr id="50" name="object 49">
            <a:extLst>
              <a:ext uri="{FF2B5EF4-FFF2-40B4-BE49-F238E27FC236}">
                <a16:creationId xmlns:a16="http://schemas.microsoft.com/office/drawing/2014/main" id="{80335EED-E2F8-42F5-B135-DC3DD003B581}"/>
              </a:ext>
            </a:extLst>
          </p:cNvPr>
          <p:cNvSpPr txBox="1"/>
          <p:nvPr/>
        </p:nvSpPr>
        <p:spPr>
          <a:xfrm>
            <a:off x="9299193" y="2456180"/>
            <a:ext cx="1202690" cy="285115"/>
          </a:xfrm>
          <a:prstGeom prst="rect">
            <a:avLst/>
          </a:prstGeom>
          <a:solidFill>
            <a:schemeClr val="accent6">
              <a:lumMod val="75000"/>
            </a:schemeClr>
          </a:solidFill>
        </p:spPr>
        <p:txBody>
          <a:bodyPr vert="horz" wrap="square" lIns="0" tIns="13335" rIns="0" bIns="0" rtlCol="0">
            <a:spAutoFit/>
          </a:bodyPr>
          <a:lstStyle/>
          <a:p>
            <a:pPr marL="12700">
              <a:lnSpc>
                <a:spcPct val="100000"/>
              </a:lnSpc>
              <a:spcBef>
                <a:spcPts val="105"/>
              </a:spcBef>
            </a:pPr>
            <a:r>
              <a:rPr sz="1700" spc="-25" dirty="0">
                <a:solidFill>
                  <a:srgbClr val="FFFFFF"/>
                </a:solidFill>
                <a:latin typeface="Carlito"/>
                <a:cs typeface="Carlito"/>
              </a:rPr>
              <a:t>for </a:t>
            </a:r>
            <a:r>
              <a:rPr sz="1700" dirty="0">
                <a:solidFill>
                  <a:srgbClr val="FFFFFF"/>
                </a:solidFill>
                <a:latin typeface="Carlito"/>
                <a:cs typeface="Carlito"/>
              </a:rPr>
              <a:t>all</a:t>
            </a:r>
            <a:r>
              <a:rPr sz="1700" spc="-165"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grpSp>
        <p:nvGrpSpPr>
          <p:cNvPr id="51" name="object 50">
            <a:extLst>
              <a:ext uri="{FF2B5EF4-FFF2-40B4-BE49-F238E27FC236}">
                <a16:creationId xmlns:a16="http://schemas.microsoft.com/office/drawing/2014/main" id="{2706AA1D-A6F7-4D79-903C-E7BA4AC524BF}"/>
              </a:ext>
            </a:extLst>
          </p:cNvPr>
          <p:cNvGrpSpPr/>
          <p:nvPr/>
        </p:nvGrpSpPr>
        <p:grpSpPr>
          <a:xfrm>
            <a:off x="8938259" y="3375659"/>
            <a:ext cx="1938655" cy="1170305"/>
            <a:chOff x="8938259" y="3375659"/>
            <a:chExt cx="1938655" cy="1170305"/>
          </a:xfrm>
          <a:solidFill>
            <a:schemeClr val="accent6">
              <a:lumMod val="75000"/>
            </a:schemeClr>
          </a:solidFill>
        </p:grpSpPr>
        <p:sp>
          <p:nvSpPr>
            <p:cNvPr id="52" name="object 51">
              <a:extLst>
                <a:ext uri="{FF2B5EF4-FFF2-40B4-BE49-F238E27FC236}">
                  <a16:creationId xmlns:a16="http://schemas.microsoft.com/office/drawing/2014/main" id="{F822E6FE-BACC-45E2-98F7-0D0932B94B30}"/>
                </a:ext>
              </a:extLst>
            </p:cNvPr>
            <p:cNvSpPr/>
            <p:nvPr/>
          </p:nvSpPr>
          <p:spPr>
            <a:xfrm>
              <a:off x="8945879" y="3383279"/>
              <a:ext cx="1923414" cy="1155065"/>
            </a:xfrm>
            <a:custGeom>
              <a:avLst/>
              <a:gdLst/>
              <a:ahLst/>
              <a:cxnLst/>
              <a:rect l="l" t="t" r="r" b="b"/>
              <a:pathLst>
                <a:path w="1923415" h="1155064">
                  <a:moveTo>
                    <a:pt x="1807591" y="0"/>
                  </a:moveTo>
                  <a:lnTo>
                    <a:pt x="115570" y="0"/>
                  </a:lnTo>
                  <a:lnTo>
                    <a:pt x="70612" y="9017"/>
                  </a:lnTo>
                  <a:lnTo>
                    <a:pt x="33781" y="33782"/>
                  </a:lnTo>
                  <a:lnTo>
                    <a:pt x="9017" y="70485"/>
                  </a:lnTo>
                  <a:lnTo>
                    <a:pt x="0" y="115570"/>
                  </a:lnTo>
                  <a:lnTo>
                    <a:pt x="0" y="1039114"/>
                  </a:lnTo>
                  <a:lnTo>
                    <a:pt x="9017" y="1084199"/>
                  </a:lnTo>
                  <a:lnTo>
                    <a:pt x="33781" y="1120902"/>
                  </a:lnTo>
                  <a:lnTo>
                    <a:pt x="70612" y="1145667"/>
                  </a:lnTo>
                  <a:lnTo>
                    <a:pt x="115570" y="1154684"/>
                  </a:lnTo>
                  <a:lnTo>
                    <a:pt x="1807591" y="1154684"/>
                  </a:lnTo>
                  <a:lnTo>
                    <a:pt x="1852549" y="1145667"/>
                  </a:lnTo>
                  <a:lnTo>
                    <a:pt x="1889378" y="1120902"/>
                  </a:lnTo>
                  <a:lnTo>
                    <a:pt x="1914144" y="1084199"/>
                  </a:lnTo>
                  <a:lnTo>
                    <a:pt x="1923161" y="1039114"/>
                  </a:lnTo>
                  <a:lnTo>
                    <a:pt x="1923161" y="115570"/>
                  </a:lnTo>
                  <a:lnTo>
                    <a:pt x="1914144" y="70485"/>
                  </a:lnTo>
                  <a:lnTo>
                    <a:pt x="1889378" y="33782"/>
                  </a:lnTo>
                  <a:lnTo>
                    <a:pt x="1852549" y="9017"/>
                  </a:lnTo>
                  <a:lnTo>
                    <a:pt x="1807591" y="0"/>
                  </a:lnTo>
                  <a:close/>
                </a:path>
              </a:pathLst>
            </a:custGeom>
            <a:grpFill/>
          </p:spPr>
          <p:txBody>
            <a:bodyPr wrap="square" lIns="0" tIns="0" rIns="0" bIns="0" rtlCol="0"/>
            <a:lstStyle/>
            <a:p>
              <a:endParaRPr/>
            </a:p>
          </p:txBody>
        </p:sp>
        <p:sp>
          <p:nvSpPr>
            <p:cNvPr id="53" name="object 52">
              <a:extLst>
                <a:ext uri="{FF2B5EF4-FFF2-40B4-BE49-F238E27FC236}">
                  <a16:creationId xmlns:a16="http://schemas.microsoft.com/office/drawing/2014/main" id="{C9732587-8302-427A-B446-C33A7AFADA44}"/>
                </a:ext>
              </a:extLst>
            </p:cNvPr>
            <p:cNvSpPr/>
            <p:nvPr/>
          </p:nvSpPr>
          <p:spPr>
            <a:xfrm>
              <a:off x="8945879" y="3383279"/>
              <a:ext cx="1923414" cy="1155065"/>
            </a:xfrm>
            <a:custGeom>
              <a:avLst/>
              <a:gdLst/>
              <a:ahLst/>
              <a:cxnLst/>
              <a:rect l="l" t="t" r="r" b="b"/>
              <a:pathLst>
                <a:path w="1923415" h="1155064">
                  <a:moveTo>
                    <a:pt x="0" y="115570"/>
                  </a:moveTo>
                  <a:lnTo>
                    <a:pt x="9017" y="70485"/>
                  </a:lnTo>
                  <a:lnTo>
                    <a:pt x="33781" y="33782"/>
                  </a:lnTo>
                  <a:lnTo>
                    <a:pt x="70612" y="9017"/>
                  </a:lnTo>
                  <a:lnTo>
                    <a:pt x="115570" y="0"/>
                  </a:lnTo>
                  <a:lnTo>
                    <a:pt x="1807591" y="0"/>
                  </a:lnTo>
                  <a:lnTo>
                    <a:pt x="1852549" y="9017"/>
                  </a:lnTo>
                  <a:lnTo>
                    <a:pt x="1889378" y="33782"/>
                  </a:lnTo>
                  <a:lnTo>
                    <a:pt x="1914144" y="70485"/>
                  </a:lnTo>
                  <a:lnTo>
                    <a:pt x="1923161" y="115570"/>
                  </a:lnTo>
                  <a:lnTo>
                    <a:pt x="1923161" y="1039114"/>
                  </a:lnTo>
                  <a:lnTo>
                    <a:pt x="1914144" y="1084199"/>
                  </a:lnTo>
                  <a:lnTo>
                    <a:pt x="1889378" y="1120902"/>
                  </a:lnTo>
                  <a:lnTo>
                    <a:pt x="1852549" y="1145667"/>
                  </a:lnTo>
                  <a:lnTo>
                    <a:pt x="1807591" y="1154684"/>
                  </a:lnTo>
                  <a:lnTo>
                    <a:pt x="115570" y="1154684"/>
                  </a:lnTo>
                  <a:lnTo>
                    <a:pt x="70612" y="1145667"/>
                  </a:lnTo>
                  <a:lnTo>
                    <a:pt x="33781" y="1120902"/>
                  </a:lnTo>
                  <a:lnTo>
                    <a:pt x="9017" y="1084199"/>
                  </a:lnTo>
                  <a:lnTo>
                    <a:pt x="0" y="1039114"/>
                  </a:lnTo>
                  <a:lnTo>
                    <a:pt x="0" y="115570"/>
                  </a:lnTo>
                  <a:close/>
                </a:path>
              </a:pathLst>
            </a:custGeom>
            <a:grpFill/>
            <a:ln w="15239">
              <a:solidFill>
                <a:srgbClr val="FFFFFF"/>
              </a:solidFill>
            </a:ln>
          </p:spPr>
          <p:txBody>
            <a:bodyPr wrap="square" lIns="0" tIns="0" rIns="0" bIns="0" rtlCol="0"/>
            <a:lstStyle/>
            <a:p>
              <a:endParaRPr/>
            </a:p>
          </p:txBody>
        </p:sp>
      </p:grpSp>
      <p:sp>
        <p:nvSpPr>
          <p:cNvPr id="54" name="object 53">
            <a:extLst>
              <a:ext uri="{FF2B5EF4-FFF2-40B4-BE49-F238E27FC236}">
                <a16:creationId xmlns:a16="http://schemas.microsoft.com/office/drawing/2014/main" id="{FF332F5D-81DE-4C06-9BBB-372EA6CC2F1B}"/>
              </a:ext>
            </a:extLst>
          </p:cNvPr>
          <p:cNvSpPr txBox="1"/>
          <p:nvPr/>
        </p:nvSpPr>
        <p:spPr>
          <a:xfrm>
            <a:off x="9055354" y="3656457"/>
            <a:ext cx="1709420" cy="539750"/>
          </a:xfrm>
          <a:prstGeom prst="rect">
            <a:avLst/>
          </a:prstGeom>
          <a:solidFill>
            <a:schemeClr val="accent6">
              <a:lumMod val="75000"/>
            </a:schemeClr>
          </a:solidFill>
        </p:spPr>
        <p:txBody>
          <a:bodyPr vert="horz" wrap="square" lIns="0" tIns="25400" rIns="0" bIns="0" rtlCol="0">
            <a:spAutoFit/>
          </a:bodyPr>
          <a:lstStyle/>
          <a:p>
            <a:pPr marL="123825" marR="5080" indent="-111760">
              <a:lnSpc>
                <a:spcPts val="2000"/>
              </a:lnSpc>
              <a:spcBef>
                <a:spcPts val="200"/>
              </a:spcBef>
            </a:pPr>
            <a:r>
              <a:rPr sz="1700" dirty="0">
                <a:solidFill>
                  <a:srgbClr val="FFFFFF"/>
                </a:solidFill>
                <a:latin typeface="Carlito"/>
                <a:cs typeface="Carlito"/>
              </a:rPr>
              <a:t>Barplot </a:t>
            </a:r>
            <a:r>
              <a:rPr sz="1700" spc="-5" dirty="0">
                <a:solidFill>
                  <a:srgbClr val="FFFFFF"/>
                </a:solidFill>
                <a:latin typeface="Carlito"/>
                <a:cs typeface="Carlito"/>
              </a:rPr>
              <a:t>to</a:t>
            </a:r>
            <a:r>
              <a:rPr sz="1700" spc="-155" dirty="0">
                <a:solidFill>
                  <a:srgbClr val="FFFFFF"/>
                </a:solidFill>
                <a:latin typeface="Carlito"/>
                <a:cs typeface="Carlito"/>
              </a:rPr>
              <a:t> </a:t>
            </a:r>
            <a:r>
              <a:rPr sz="1700" spc="-20" dirty="0">
                <a:solidFill>
                  <a:srgbClr val="FFFFFF"/>
                </a:solidFill>
                <a:latin typeface="Carlito"/>
                <a:cs typeface="Carlito"/>
              </a:rPr>
              <a:t>compare  </a:t>
            </a:r>
            <a:r>
              <a:rPr sz="1700" spc="-10" dirty="0">
                <a:solidFill>
                  <a:srgbClr val="FFFFFF"/>
                </a:solidFill>
                <a:latin typeface="Carlito"/>
                <a:cs typeface="Carlito"/>
              </a:rPr>
              <a:t>scores </a:t>
            </a:r>
            <a:r>
              <a:rPr sz="1700" dirty="0">
                <a:solidFill>
                  <a:srgbClr val="FFFFFF"/>
                </a:solidFill>
                <a:latin typeface="Carlito"/>
                <a:cs typeface="Carlito"/>
              </a:rPr>
              <a:t>of</a:t>
            </a:r>
            <a:r>
              <a:rPr sz="1700" spc="-150" dirty="0">
                <a:solidFill>
                  <a:srgbClr val="FFFFFF"/>
                </a:solidFill>
                <a:latin typeface="Carlito"/>
                <a:cs typeface="Carlito"/>
              </a:rPr>
              <a:t> </a:t>
            </a:r>
            <a:r>
              <a:rPr sz="1700" dirty="0">
                <a:solidFill>
                  <a:srgbClr val="FFFFFF"/>
                </a:solidFill>
                <a:latin typeface="Carlito"/>
                <a:cs typeface="Carlito"/>
              </a:rPr>
              <a:t>models</a:t>
            </a:r>
            <a:endParaRPr sz="170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object 4">
            <a:extLst>
              <a:ext uri="{FF2B5EF4-FFF2-40B4-BE49-F238E27FC236}">
                <a16:creationId xmlns:a16="http://schemas.microsoft.com/office/drawing/2014/main" id="{08690C7D-C6B3-4C07-93D6-A9214AF6462D}"/>
              </a:ext>
            </a:extLst>
          </p:cNvPr>
          <p:cNvSpPr txBox="1"/>
          <p:nvPr/>
        </p:nvSpPr>
        <p:spPr>
          <a:xfrm>
            <a:off x="1328166" y="5183504"/>
            <a:ext cx="9043035" cy="848994"/>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chemeClr val="accent1"/>
                </a:solidFill>
                <a:latin typeface="Carlito"/>
                <a:cs typeface="Carlito"/>
              </a:rPr>
              <a:t>This is </a:t>
            </a:r>
            <a:r>
              <a:rPr sz="1800" dirty="0">
                <a:solidFill>
                  <a:schemeClr val="accent1"/>
                </a:solidFill>
                <a:latin typeface="Carlito"/>
                <a:cs typeface="Carlito"/>
              </a:rPr>
              <a:t>a </a:t>
            </a:r>
            <a:r>
              <a:rPr sz="1800" spc="-20" dirty="0">
                <a:solidFill>
                  <a:schemeClr val="accent1"/>
                </a:solidFill>
                <a:latin typeface="Carlito"/>
                <a:cs typeface="Carlito"/>
              </a:rPr>
              <a:t>preview </a:t>
            </a:r>
            <a:r>
              <a:rPr sz="1800" spc="-5" dirty="0">
                <a:solidFill>
                  <a:schemeClr val="accent1"/>
                </a:solidFill>
                <a:latin typeface="Carlito"/>
                <a:cs typeface="Carlito"/>
              </a:rPr>
              <a:t>of </a:t>
            </a:r>
            <a:r>
              <a:rPr sz="1800" dirty="0">
                <a:solidFill>
                  <a:schemeClr val="accent1"/>
                </a:solidFill>
                <a:latin typeface="Carlito"/>
                <a:cs typeface="Carlito"/>
              </a:rPr>
              <a:t>the </a:t>
            </a:r>
            <a:r>
              <a:rPr sz="1800" spc="-15" dirty="0">
                <a:solidFill>
                  <a:schemeClr val="accent1"/>
                </a:solidFill>
                <a:latin typeface="Carlito"/>
                <a:cs typeface="Carlito"/>
              </a:rPr>
              <a:t>Plotly dashboard. </a:t>
            </a:r>
            <a:r>
              <a:rPr sz="1800" spc="-5" dirty="0">
                <a:solidFill>
                  <a:schemeClr val="accent1"/>
                </a:solidFill>
                <a:latin typeface="Carlito"/>
                <a:cs typeface="Carlito"/>
              </a:rPr>
              <a:t>The </a:t>
            </a:r>
            <a:r>
              <a:rPr sz="1800" spc="-20" dirty="0">
                <a:solidFill>
                  <a:schemeClr val="accent1"/>
                </a:solidFill>
                <a:latin typeface="Carlito"/>
                <a:cs typeface="Carlito"/>
              </a:rPr>
              <a:t>following </a:t>
            </a:r>
            <a:r>
              <a:rPr sz="1800" spc="-5" dirty="0">
                <a:solidFill>
                  <a:schemeClr val="accent1"/>
                </a:solidFill>
                <a:latin typeface="Carlito"/>
                <a:cs typeface="Carlito"/>
              </a:rPr>
              <a:t>sides will show </a:t>
            </a:r>
            <a:r>
              <a:rPr sz="1800" dirty="0">
                <a:solidFill>
                  <a:schemeClr val="accent1"/>
                </a:solidFill>
                <a:latin typeface="Carlito"/>
                <a:cs typeface="Carlito"/>
              </a:rPr>
              <a:t>the </a:t>
            </a:r>
            <a:r>
              <a:rPr sz="1800" spc="-15" dirty="0">
                <a:solidFill>
                  <a:schemeClr val="accent1"/>
                </a:solidFill>
                <a:latin typeface="Carlito"/>
                <a:cs typeface="Carlito"/>
              </a:rPr>
              <a:t>results </a:t>
            </a:r>
            <a:r>
              <a:rPr sz="1800" spc="-5" dirty="0">
                <a:solidFill>
                  <a:schemeClr val="accent1"/>
                </a:solidFill>
                <a:latin typeface="Carlito"/>
                <a:cs typeface="Carlito"/>
              </a:rPr>
              <a:t>of </a:t>
            </a:r>
            <a:r>
              <a:rPr sz="1800" spc="-20" dirty="0">
                <a:solidFill>
                  <a:schemeClr val="accent1"/>
                </a:solidFill>
                <a:latin typeface="Carlito"/>
                <a:cs typeface="Carlito"/>
              </a:rPr>
              <a:t>EDA </a:t>
            </a:r>
            <a:r>
              <a:rPr sz="1800" spc="-5" dirty="0">
                <a:solidFill>
                  <a:schemeClr val="accent1"/>
                </a:solidFill>
                <a:latin typeface="Carlito"/>
                <a:cs typeface="Carlito"/>
              </a:rPr>
              <a:t>with  </a:t>
            </a:r>
            <a:r>
              <a:rPr sz="1800" spc="-20" dirty="0">
                <a:solidFill>
                  <a:schemeClr val="accent1"/>
                </a:solidFill>
                <a:latin typeface="Carlito"/>
                <a:cs typeface="Carlito"/>
              </a:rPr>
              <a:t>visualization, EDA </a:t>
            </a:r>
            <a:r>
              <a:rPr sz="1800" spc="-5" dirty="0">
                <a:solidFill>
                  <a:schemeClr val="accent1"/>
                </a:solidFill>
                <a:latin typeface="Carlito"/>
                <a:cs typeface="Carlito"/>
              </a:rPr>
              <a:t>with </a:t>
            </a:r>
            <a:r>
              <a:rPr sz="1800" dirty="0">
                <a:solidFill>
                  <a:schemeClr val="accent1"/>
                </a:solidFill>
                <a:latin typeface="Carlito"/>
                <a:cs typeface="Carlito"/>
              </a:rPr>
              <a:t>SQL, </a:t>
            </a:r>
            <a:r>
              <a:rPr sz="1800" spc="-25" dirty="0">
                <a:solidFill>
                  <a:schemeClr val="accent1"/>
                </a:solidFill>
                <a:latin typeface="Carlito"/>
                <a:cs typeface="Carlito"/>
              </a:rPr>
              <a:t>Interactive </a:t>
            </a:r>
            <a:r>
              <a:rPr sz="1800" dirty="0">
                <a:solidFill>
                  <a:schemeClr val="accent1"/>
                </a:solidFill>
                <a:latin typeface="Carlito"/>
                <a:cs typeface="Carlito"/>
              </a:rPr>
              <a:t>Map </a:t>
            </a:r>
            <a:r>
              <a:rPr sz="1800" spc="-5" dirty="0">
                <a:solidFill>
                  <a:schemeClr val="accent1"/>
                </a:solidFill>
                <a:latin typeface="Carlito"/>
                <a:cs typeface="Carlito"/>
              </a:rPr>
              <a:t>with </a:t>
            </a:r>
            <a:r>
              <a:rPr sz="1800" spc="-20" dirty="0">
                <a:solidFill>
                  <a:schemeClr val="accent1"/>
                </a:solidFill>
                <a:latin typeface="Carlito"/>
                <a:cs typeface="Carlito"/>
              </a:rPr>
              <a:t>Folium, </a:t>
            </a:r>
            <a:r>
              <a:rPr sz="1800" dirty="0">
                <a:solidFill>
                  <a:schemeClr val="accent1"/>
                </a:solidFill>
                <a:latin typeface="Carlito"/>
                <a:cs typeface="Carlito"/>
              </a:rPr>
              <a:t>and </a:t>
            </a:r>
            <a:r>
              <a:rPr sz="1800" spc="-10" dirty="0">
                <a:solidFill>
                  <a:schemeClr val="accent1"/>
                </a:solidFill>
                <a:latin typeface="Carlito"/>
                <a:cs typeface="Carlito"/>
              </a:rPr>
              <a:t>finally </a:t>
            </a:r>
            <a:r>
              <a:rPr sz="1800" dirty="0">
                <a:solidFill>
                  <a:schemeClr val="accent1"/>
                </a:solidFill>
                <a:latin typeface="Carlito"/>
                <a:cs typeface="Carlito"/>
              </a:rPr>
              <a:t>the </a:t>
            </a:r>
            <a:r>
              <a:rPr sz="1800" spc="-15" dirty="0">
                <a:solidFill>
                  <a:schemeClr val="accent1"/>
                </a:solidFill>
                <a:latin typeface="Carlito"/>
                <a:cs typeface="Carlito"/>
              </a:rPr>
              <a:t>results </a:t>
            </a:r>
            <a:r>
              <a:rPr sz="1800" spc="-5" dirty="0">
                <a:solidFill>
                  <a:schemeClr val="accent1"/>
                </a:solidFill>
                <a:latin typeface="Carlito"/>
                <a:cs typeface="Carlito"/>
              </a:rPr>
              <a:t>of our </a:t>
            </a:r>
            <a:r>
              <a:rPr sz="1800" dirty="0">
                <a:solidFill>
                  <a:schemeClr val="accent1"/>
                </a:solidFill>
                <a:latin typeface="Carlito"/>
                <a:cs typeface="Carlito"/>
              </a:rPr>
              <a:t>model </a:t>
            </a:r>
            <a:r>
              <a:rPr sz="1800" spc="-5" dirty="0">
                <a:solidFill>
                  <a:schemeClr val="accent1"/>
                </a:solidFill>
                <a:latin typeface="Carlito"/>
                <a:cs typeface="Carlito"/>
              </a:rPr>
              <a:t>with  </a:t>
            </a:r>
            <a:r>
              <a:rPr sz="1800" dirty="0">
                <a:solidFill>
                  <a:schemeClr val="accent1"/>
                </a:solidFill>
                <a:latin typeface="Carlito"/>
                <a:cs typeface="Carlito"/>
              </a:rPr>
              <a:t>about 83%</a:t>
            </a:r>
            <a:r>
              <a:rPr sz="1800" spc="-5" dirty="0">
                <a:solidFill>
                  <a:schemeClr val="accent1"/>
                </a:solidFill>
                <a:latin typeface="Carlito"/>
                <a:cs typeface="Carlito"/>
              </a:rPr>
              <a:t> </a:t>
            </a:r>
            <a:r>
              <a:rPr sz="1800" spc="-45" dirty="0">
                <a:solidFill>
                  <a:schemeClr val="accent1"/>
                </a:solidFill>
                <a:latin typeface="Carlito"/>
                <a:cs typeface="Carlito"/>
              </a:rPr>
              <a:t>accuracy.</a:t>
            </a:r>
            <a:endParaRPr sz="1800">
              <a:solidFill>
                <a:schemeClr val="accent1"/>
              </a:solidFill>
              <a:latin typeface="Carlito"/>
              <a:cs typeface="Carlito"/>
            </a:endParaRPr>
          </a:p>
        </p:txBody>
      </p:sp>
      <p:pic>
        <p:nvPicPr>
          <p:cNvPr id="6" name="Picture 5">
            <a:extLst>
              <a:ext uri="{FF2B5EF4-FFF2-40B4-BE49-F238E27FC236}">
                <a16:creationId xmlns:a16="http://schemas.microsoft.com/office/drawing/2014/main" id="{ECD4C5F7-0AD8-4721-AC40-252E9287F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71800" y="1735136"/>
            <a:ext cx="5963918" cy="335470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9" name="object 6">
            <a:extLst>
              <a:ext uri="{FF2B5EF4-FFF2-40B4-BE49-F238E27FC236}">
                <a16:creationId xmlns:a16="http://schemas.microsoft.com/office/drawing/2014/main" id="{3735D4DE-754F-4AA5-BB3B-B59973C3F489}"/>
              </a:ext>
            </a:extLst>
          </p:cNvPr>
          <p:cNvSpPr txBox="1"/>
          <p:nvPr/>
        </p:nvSpPr>
        <p:spPr>
          <a:xfrm>
            <a:off x="977900" y="4770183"/>
            <a:ext cx="6850380" cy="911225"/>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solidFill>
                  <a:schemeClr val="accent1"/>
                </a:solidFill>
                <a:latin typeface="Carlito"/>
                <a:cs typeface="Carlito"/>
              </a:rPr>
              <a:t>Graphic </a:t>
            </a:r>
            <a:r>
              <a:rPr sz="1600" spc="-10" dirty="0">
                <a:solidFill>
                  <a:schemeClr val="accent1"/>
                </a:solidFill>
                <a:latin typeface="Carlito"/>
                <a:cs typeface="Carlito"/>
              </a:rPr>
              <a:t>suggests </a:t>
            </a:r>
            <a:r>
              <a:rPr sz="1600" spc="-5" dirty="0">
                <a:solidFill>
                  <a:schemeClr val="accent1"/>
                </a:solidFill>
                <a:latin typeface="Carlito"/>
                <a:cs typeface="Carlito"/>
              </a:rPr>
              <a:t>an </a:t>
            </a:r>
            <a:r>
              <a:rPr sz="1600" spc="-20" dirty="0">
                <a:solidFill>
                  <a:schemeClr val="accent1"/>
                </a:solidFill>
                <a:latin typeface="Carlito"/>
                <a:cs typeface="Carlito"/>
              </a:rPr>
              <a:t>increase </a:t>
            </a:r>
            <a:r>
              <a:rPr sz="1600" dirty="0">
                <a:solidFill>
                  <a:schemeClr val="accent1"/>
                </a:solidFill>
                <a:latin typeface="Carlito"/>
                <a:cs typeface="Carlito"/>
              </a:rPr>
              <a:t>in </a:t>
            </a:r>
            <a:r>
              <a:rPr sz="1600" spc="-15" dirty="0">
                <a:solidFill>
                  <a:schemeClr val="accent1"/>
                </a:solidFill>
                <a:latin typeface="Carlito"/>
                <a:cs typeface="Carlito"/>
              </a:rPr>
              <a:t>success </a:t>
            </a:r>
            <a:r>
              <a:rPr sz="1600" spc="-40" dirty="0">
                <a:solidFill>
                  <a:schemeClr val="accent1"/>
                </a:solidFill>
                <a:latin typeface="Carlito"/>
                <a:cs typeface="Carlito"/>
              </a:rPr>
              <a:t>rate </a:t>
            </a:r>
            <a:r>
              <a:rPr sz="1600" spc="-20" dirty="0">
                <a:solidFill>
                  <a:schemeClr val="accent1"/>
                </a:solidFill>
                <a:latin typeface="Carlito"/>
                <a:cs typeface="Carlito"/>
              </a:rPr>
              <a:t>over </a:t>
            </a:r>
            <a:r>
              <a:rPr sz="1600" spc="-5" dirty="0">
                <a:solidFill>
                  <a:schemeClr val="accent1"/>
                </a:solidFill>
                <a:latin typeface="Carlito"/>
                <a:cs typeface="Carlito"/>
              </a:rPr>
              <a:t>time </a:t>
            </a:r>
            <a:r>
              <a:rPr sz="1600" spc="-20" dirty="0">
                <a:solidFill>
                  <a:schemeClr val="accent1"/>
                </a:solidFill>
                <a:latin typeface="Carlito"/>
                <a:cs typeface="Carlito"/>
              </a:rPr>
              <a:t>(indicated </a:t>
            </a:r>
            <a:r>
              <a:rPr sz="1600" dirty="0">
                <a:solidFill>
                  <a:schemeClr val="accent1"/>
                </a:solidFill>
                <a:latin typeface="Carlito"/>
                <a:cs typeface="Carlito"/>
              </a:rPr>
              <a:t>in </a:t>
            </a:r>
            <a:r>
              <a:rPr sz="1600" spc="-10" dirty="0">
                <a:solidFill>
                  <a:schemeClr val="accent1"/>
                </a:solidFill>
                <a:latin typeface="Carlito"/>
                <a:cs typeface="Carlito"/>
              </a:rPr>
              <a:t>Flight </a:t>
            </a:r>
            <a:r>
              <a:rPr sz="1600" spc="-5" dirty="0">
                <a:solidFill>
                  <a:schemeClr val="accent1"/>
                </a:solidFill>
                <a:latin typeface="Carlito"/>
                <a:cs typeface="Carlito"/>
              </a:rPr>
              <a:t>Number).  </a:t>
            </a:r>
            <a:r>
              <a:rPr sz="1600" spc="-25" dirty="0">
                <a:solidFill>
                  <a:schemeClr val="accent1"/>
                </a:solidFill>
                <a:latin typeface="Carlito"/>
                <a:cs typeface="Carlito"/>
              </a:rPr>
              <a:t>Likely </a:t>
            </a:r>
            <a:r>
              <a:rPr sz="1600" spc="-5" dirty="0">
                <a:solidFill>
                  <a:schemeClr val="accent1"/>
                </a:solidFill>
                <a:latin typeface="Carlito"/>
                <a:cs typeface="Carlito"/>
              </a:rPr>
              <a:t>a big </a:t>
            </a:r>
            <a:r>
              <a:rPr sz="1600" spc="-25" dirty="0">
                <a:solidFill>
                  <a:schemeClr val="accent1"/>
                </a:solidFill>
                <a:latin typeface="Carlito"/>
                <a:cs typeface="Carlito"/>
              </a:rPr>
              <a:t>breakthrough </a:t>
            </a:r>
            <a:r>
              <a:rPr sz="1600" spc="-20" dirty="0">
                <a:solidFill>
                  <a:schemeClr val="accent1"/>
                </a:solidFill>
                <a:latin typeface="Carlito"/>
                <a:cs typeface="Carlito"/>
              </a:rPr>
              <a:t>around </a:t>
            </a:r>
            <a:r>
              <a:rPr sz="1600" spc="-10" dirty="0">
                <a:solidFill>
                  <a:schemeClr val="accent1"/>
                </a:solidFill>
                <a:latin typeface="Carlito"/>
                <a:cs typeface="Carlito"/>
              </a:rPr>
              <a:t>flight </a:t>
            </a:r>
            <a:r>
              <a:rPr sz="1600" spc="-15" dirty="0">
                <a:solidFill>
                  <a:schemeClr val="accent1"/>
                </a:solidFill>
                <a:latin typeface="Carlito"/>
                <a:cs typeface="Carlito"/>
              </a:rPr>
              <a:t>20 </a:t>
            </a:r>
            <a:r>
              <a:rPr sz="1600" spc="-5" dirty="0">
                <a:solidFill>
                  <a:schemeClr val="accent1"/>
                </a:solidFill>
                <a:latin typeface="Carlito"/>
                <a:cs typeface="Carlito"/>
              </a:rPr>
              <a:t>which </a:t>
            </a:r>
            <a:r>
              <a:rPr sz="1600" spc="-15" dirty="0">
                <a:solidFill>
                  <a:schemeClr val="accent1"/>
                </a:solidFill>
                <a:latin typeface="Carlito"/>
                <a:cs typeface="Carlito"/>
              </a:rPr>
              <a:t>significantly </a:t>
            </a:r>
            <a:r>
              <a:rPr sz="1600" spc="-20" dirty="0">
                <a:solidFill>
                  <a:schemeClr val="accent1"/>
                </a:solidFill>
                <a:latin typeface="Carlito"/>
                <a:cs typeface="Carlito"/>
              </a:rPr>
              <a:t>increased </a:t>
            </a:r>
            <a:r>
              <a:rPr sz="1600" spc="-15" dirty="0">
                <a:solidFill>
                  <a:schemeClr val="accent1"/>
                </a:solidFill>
                <a:latin typeface="Carlito"/>
                <a:cs typeface="Carlito"/>
              </a:rPr>
              <a:t>success </a:t>
            </a:r>
            <a:r>
              <a:rPr sz="1600" spc="-25" dirty="0">
                <a:solidFill>
                  <a:schemeClr val="accent1"/>
                </a:solidFill>
                <a:latin typeface="Carlito"/>
                <a:cs typeface="Carlito"/>
              </a:rPr>
              <a:t>rate.  </a:t>
            </a:r>
            <a:r>
              <a:rPr sz="1600" spc="-20" dirty="0">
                <a:solidFill>
                  <a:schemeClr val="accent1"/>
                </a:solidFill>
                <a:latin typeface="Carlito"/>
                <a:cs typeface="Carlito"/>
              </a:rPr>
              <a:t>CCAFS appears </a:t>
            </a:r>
            <a:r>
              <a:rPr sz="1600" spc="-15" dirty="0">
                <a:solidFill>
                  <a:schemeClr val="accent1"/>
                </a:solidFill>
                <a:latin typeface="Carlito"/>
                <a:cs typeface="Carlito"/>
              </a:rPr>
              <a:t>to </a:t>
            </a:r>
            <a:r>
              <a:rPr sz="1600" spc="-5" dirty="0">
                <a:solidFill>
                  <a:schemeClr val="accent1"/>
                </a:solidFill>
                <a:latin typeface="Carlito"/>
                <a:cs typeface="Carlito"/>
              </a:rPr>
              <a:t>be the main </a:t>
            </a:r>
            <a:r>
              <a:rPr sz="1600" spc="-10" dirty="0">
                <a:solidFill>
                  <a:schemeClr val="accent1"/>
                </a:solidFill>
                <a:latin typeface="Carlito"/>
                <a:cs typeface="Carlito"/>
              </a:rPr>
              <a:t>launch </a:t>
            </a:r>
            <a:r>
              <a:rPr sz="1600" spc="-15" dirty="0">
                <a:solidFill>
                  <a:schemeClr val="accent1"/>
                </a:solidFill>
                <a:latin typeface="Carlito"/>
                <a:cs typeface="Carlito"/>
              </a:rPr>
              <a:t>site </a:t>
            </a:r>
            <a:r>
              <a:rPr sz="1600" spc="-5" dirty="0">
                <a:solidFill>
                  <a:schemeClr val="accent1"/>
                </a:solidFill>
                <a:latin typeface="Carlito"/>
                <a:cs typeface="Carlito"/>
              </a:rPr>
              <a:t>as it has the </a:t>
            </a:r>
            <a:r>
              <a:rPr sz="1600" spc="-20" dirty="0">
                <a:solidFill>
                  <a:schemeClr val="accent1"/>
                </a:solidFill>
                <a:latin typeface="Carlito"/>
                <a:cs typeface="Carlito"/>
              </a:rPr>
              <a:t>most</a:t>
            </a:r>
            <a:r>
              <a:rPr sz="1600" spc="-90" dirty="0">
                <a:solidFill>
                  <a:schemeClr val="accent1"/>
                </a:solidFill>
                <a:latin typeface="Carlito"/>
                <a:cs typeface="Carlito"/>
              </a:rPr>
              <a:t> </a:t>
            </a:r>
            <a:r>
              <a:rPr sz="1600" spc="-20" dirty="0">
                <a:solidFill>
                  <a:schemeClr val="accent1"/>
                </a:solidFill>
                <a:latin typeface="Carlito"/>
                <a:cs typeface="Carlito"/>
              </a:rPr>
              <a:t>volume.</a:t>
            </a:r>
            <a:endParaRPr sz="1600" dirty="0">
              <a:solidFill>
                <a:schemeClr val="accent1"/>
              </a:solidFill>
              <a:latin typeface="Carlito"/>
              <a:cs typeface="Carlito"/>
            </a:endParaRPr>
          </a:p>
        </p:txBody>
      </p:sp>
      <p:sp>
        <p:nvSpPr>
          <p:cNvPr id="10" name="object 7">
            <a:extLst>
              <a:ext uri="{FF2B5EF4-FFF2-40B4-BE49-F238E27FC236}">
                <a16:creationId xmlns:a16="http://schemas.microsoft.com/office/drawing/2014/main" id="{6244E5AA-20F1-457C-84F7-AE1EE2B12C9E}"/>
              </a:ext>
            </a:extLst>
          </p:cNvPr>
          <p:cNvSpPr/>
          <p:nvPr/>
        </p:nvSpPr>
        <p:spPr>
          <a:xfrm>
            <a:off x="39623" y="1632204"/>
            <a:ext cx="12100560" cy="2377440"/>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30F7B3AC-F73C-4CE5-A161-004EC876155E}"/>
              </a:ext>
            </a:extLst>
          </p:cNvPr>
          <p:cNvSpPr txBox="1"/>
          <p:nvPr/>
        </p:nvSpPr>
        <p:spPr>
          <a:xfrm>
            <a:off x="977900"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9" name="object 6">
            <a:extLst>
              <a:ext uri="{FF2B5EF4-FFF2-40B4-BE49-F238E27FC236}">
                <a16:creationId xmlns:a16="http://schemas.microsoft.com/office/drawing/2014/main" id="{757F97ED-8C6E-4B37-87D4-A443EE60E441}"/>
              </a:ext>
            </a:extLst>
          </p:cNvPr>
          <p:cNvSpPr txBox="1"/>
          <p:nvPr/>
        </p:nvSpPr>
        <p:spPr>
          <a:xfrm>
            <a:off x="902614" y="4982422"/>
            <a:ext cx="5099050" cy="588303"/>
          </a:xfrm>
          <a:prstGeom prst="rect">
            <a:avLst/>
          </a:prstGeom>
        </p:spPr>
        <p:txBody>
          <a:bodyPr vert="horz" wrap="square" lIns="0" tIns="12700" rIns="0" bIns="0" rtlCol="0">
            <a:spAutoFit/>
          </a:bodyPr>
          <a:lstStyle/>
          <a:p>
            <a:pPr marL="12700" marR="5080">
              <a:lnSpc>
                <a:spcPct val="121400"/>
              </a:lnSpc>
              <a:spcBef>
                <a:spcPts val="100"/>
              </a:spcBef>
            </a:pPr>
            <a:r>
              <a:rPr sz="1600" spc="-25" dirty="0">
                <a:solidFill>
                  <a:schemeClr val="accent1"/>
                </a:solidFill>
                <a:latin typeface="Carlito"/>
                <a:cs typeface="Carlito"/>
              </a:rPr>
              <a:t>Payload </a:t>
            </a:r>
            <a:r>
              <a:rPr sz="1600" spc="-5" dirty="0">
                <a:solidFill>
                  <a:schemeClr val="accent1"/>
                </a:solidFill>
                <a:latin typeface="Carlito"/>
                <a:cs typeface="Carlito"/>
              </a:rPr>
              <a:t>mass </a:t>
            </a:r>
            <a:r>
              <a:rPr sz="1600" spc="-20" dirty="0">
                <a:solidFill>
                  <a:schemeClr val="accent1"/>
                </a:solidFill>
                <a:latin typeface="Carlito"/>
                <a:cs typeface="Carlito"/>
              </a:rPr>
              <a:t>appears </a:t>
            </a:r>
            <a:r>
              <a:rPr sz="1600" spc="-15" dirty="0">
                <a:solidFill>
                  <a:schemeClr val="accent1"/>
                </a:solidFill>
                <a:latin typeface="Carlito"/>
                <a:cs typeface="Carlito"/>
              </a:rPr>
              <a:t>to </a:t>
            </a:r>
            <a:r>
              <a:rPr sz="1600" spc="-20" dirty="0">
                <a:solidFill>
                  <a:schemeClr val="accent1"/>
                </a:solidFill>
                <a:latin typeface="Carlito"/>
                <a:cs typeface="Carlito"/>
              </a:rPr>
              <a:t>fall mostly between </a:t>
            </a:r>
            <a:r>
              <a:rPr sz="1600" spc="-10" dirty="0">
                <a:solidFill>
                  <a:schemeClr val="accent1"/>
                </a:solidFill>
                <a:latin typeface="Carlito"/>
                <a:cs typeface="Carlito"/>
              </a:rPr>
              <a:t>0-6000 </a:t>
            </a:r>
            <a:r>
              <a:rPr sz="1600" spc="-5" dirty="0">
                <a:solidFill>
                  <a:schemeClr val="accent1"/>
                </a:solidFill>
                <a:latin typeface="Carlito"/>
                <a:cs typeface="Carlito"/>
              </a:rPr>
              <a:t>kg.  </a:t>
            </a:r>
            <a:r>
              <a:rPr sz="1600" spc="-25" dirty="0">
                <a:solidFill>
                  <a:schemeClr val="accent1"/>
                </a:solidFill>
                <a:latin typeface="Carlito"/>
                <a:cs typeface="Carlito"/>
              </a:rPr>
              <a:t>Different </a:t>
            </a:r>
            <a:r>
              <a:rPr sz="1600" spc="-5" dirty="0">
                <a:solidFill>
                  <a:schemeClr val="accent1"/>
                </a:solidFill>
                <a:latin typeface="Carlito"/>
                <a:cs typeface="Carlito"/>
              </a:rPr>
              <a:t>launch </a:t>
            </a:r>
            <a:r>
              <a:rPr sz="1600" spc="-10" dirty="0">
                <a:solidFill>
                  <a:schemeClr val="accent1"/>
                </a:solidFill>
                <a:latin typeface="Carlito"/>
                <a:cs typeface="Carlito"/>
              </a:rPr>
              <a:t>sites </a:t>
            </a:r>
            <a:r>
              <a:rPr sz="1600" spc="-5" dirty="0">
                <a:solidFill>
                  <a:schemeClr val="accent1"/>
                </a:solidFill>
                <a:latin typeface="Carlito"/>
                <a:cs typeface="Carlito"/>
              </a:rPr>
              <a:t>also </a:t>
            </a:r>
            <a:r>
              <a:rPr sz="1600" spc="-15" dirty="0">
                <a:solidFill>
                  <a:schemeClr val="accent1"/>
                </a:solidFill>
                <a:latin typeface="Carlito"/>
                <a:cs typeface="Carlito"/>
              </a:rPr>
              <a:t>seem to use </a:t>
            </a:r>
            <a:r>
              <a:rPr sz="1600" spc="-25" dirty="0">
                <a:solidFill>
                  <a:schemeClr val="accent1"/>
                </a:solidFill>
                <a:latin typeface="Carlito"/>
                <a:cs typeface="Carlito"/>
              </a:rPr>
              <a:t>different </a:t>
            </a:r>
            <a:r>
              <a:rPr sz="1600" spc="-20" dirty="0">
                <a:solidFill>
                  <a:schemeClr val="accent1"/>
                </a:solidFill>
                <a:latin typeface="Carlito"/>
                <a:cs typeface="Carlito"/>
              </a:rPr>
              <a:t>payload</a:t>
            </a:r>
            <a:r>
              <a:rPr sz="1600" spc="-10" dirty="0">
                <a:solidFill>
                  <a:schemeClr val="accent1"/>
                </a:solidFill>
                <a:latin typeface="Carlito"/>
                <a:cs typeface="Carlito"/>
              </a:rPr>
              <a:t> </a:t>
            </a:r>
            <a:r>
              <a:rPr sz="1600" spc="-5" dirty="0">
                <a:solidFill>
                  <a:schemeClr val="accent1"/>
                </a:solidFill>
                <a:latin typeface="Carlito"/>
                <a:cs typeface="Carlito"/>
              </a:rPr>
              <a:t>mass.</a:t>
            </a:r>
            <a:endParaRPr sz="1600">
              <a:solidFill>
                <a:schemeClr val="accent1"/>
              </a:solidFill>
              <a:latin typeface="Carlito"/>
              <a:cs typeface="Carlito"/>
            </a:endParaRPr>
          </a:p>
        </p:txBody>
      </p:sp>
      <p:sp>
        <p:nvSpPr>
          <p:cNvPr id="10" name="object 7">
            <a:extLst>
              <a:ext uri="{FF2B5EF4-FFF2-40B4-BE49-F238E27FC236}">
                <a16:creationId xmlns:a16="http://schemas.microsoft.com/office/drawing/2014/main" id="{5022D166-258C-4FA8-850F-135CD32DD15C}"/>
              </a:ext>
            </a:extLst>
          </p:cNvPr>
          <p:cNvSpPr/>
          <p:nvPr/>
        </p:nvSpPr>
        <p:spPr>
          <a:xfrm>
            <a:off x="39623" y="1653539"/>
            <a:ext cx="12100560" cy="2377439"/>
          </a:xfrm>
          <a:prstGeom prst="rect">
            <a:avLst/>
          </a:prstGeom>
          <a:blipFill>
            <a:blip r:embed="rId3" cstate="print"/>
            <a:stretch>
              <a:fillRect/>
            </a:stretch>
          </a:blipFill>
        </p:spPr>
        <p:txBody>
          <a:bodyPr wrap="square" lIns="0" tIns="0" rIns="0" bIns="0" rtlCol="0"/>
          <a:lstStyle/>
          <a:p>
            <a:endParaRPr/>
          </a:p>
        </p:txBody>
      </p:sp>
      <p:sp>
        <p:nvSpPr>
          <p:cNvPr id="11" name="object 8">
            <a:extLst>
              <a:ext uri="{FF2B5EF4-FFF2-40B4-BE49-F238E27FC236}">
                <a16:creationId xmlns:a16="http://schemas.microsoft.com/office/drawing/2014/main" id="{F9C56EBA-772F-4F43-9461-4FF9CC6796C5}"/>
              </a:ext>
            </a:extLst>
          </p:cNvPr>
          <p:cNvSpPr txBox="1"/>
          <p:nvPr/>
        </p:nvSpPr>
        <p:spPr>
          <a:xfrm>
            <a:off x="902614" y="45477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6">
            <a:extLst>
              <a:ext uri="{FF2B5EF4-FFF2-40B4-BE49-F238E27FC236}">
                <a16:creationId xmlns:a16="http://schemas.microsoft.com/office/drawing/2014/main" id="{B4AF21F9-99D6-4FBF-BC93-A2BE8FD84D71}"/>
              </a:ext>
            </a:extLst>
          </p:cNvPr>
          <p:cNvSpPr txBox="1"/>
          <p:nvPr/>
        </p:nvSpPr>
        <p:spPr>
          <a:xfrm>
            <a:off x="1177848" y="5203179"/>
            <a:ext cx="6502400" cy="1499870"/>
          </a:xfrm>
          <a:prstGeom prst="rect">
            <a:avLst/>
          </a:prstGeom>
        </p:spPr>
        <p:txBody>
          <a:bodyPr vert="horz" wrap="square" lIns="0" tIns="12700" rIns="0" bIns="0" rtlCol="0">
            <a:spAutoFit/>
          </a:bodyPr>
          <a:lstStyle/>
          <a:p>
            <a:pPr marL="12700" marR="5080">
              <a:lnSpc>
                <a:spcPct val="120800"/>
              </a:lnSpc>
              <a:spcBef>
                <a:spcPts val="100"/>
              </a:spcBef>
            </a:pPr>
            <a:r>
              <a:rPr sz="1600" spc="-15" dirty="0">
                <a:solidFill>
                  <a:schemeClr val="accent1"/>
                </a:solidFill>
                <a:latin typeface="Carlito"/>
                <a:cs typeface="Carlito"/>
              </a:rPr>
              <a:t>ES-L1 </a:t>
            </a:r>
            <a:r>
              <a:rPr sz="1600" spc="-20" dirty="0">
                <a:solidFill>
                  <a:schemeClr val="accent1"/>
                </a:solidFill>
                <a:latin typeface="Carlito"/>
                <a:cs typeface="Carlito"/>
              </a:rPr>
              <a:t>(1), </a:t>
            </a:r>
            <a:r>
              <a:rPr sz="1600" spc="-25" dirty="0">
                <a:solidFill>
                  <a:schemeClr val="accent1"/>
                </a:solidFill>
                <a:latin typeface="Carlito"/>
                <a:cs typeface="Carlito"/>
              </a:rPr>
              <a:t>GEO </a:t>
            </a:r>
            <a:r>
              <a:rPr sz="1600" spc="-20" dirty="0">
                <a:solidFill>
                  <a:schemeClr val="accent1"/>
                </a:solidFill>
                <a:latin typeface="Carlito"/>
                <a:cs typeface="Carlito"/>
              </a:rPr>
              <a:t>(1), HEO </a:t>
            </a:r>
            <a:r>
              <a:rPr sz="1600" spc="-15" dirty="0">
                <a:solidFill>
                  <a:schemeClr val="accent1"/>
                </a:solidFill>
                <a:latin typeface="Carlito"/>
                <a:cs typeface="Carlito"/>
              </a:rPr>
              <a:t>(1) </a:t>
            </a:r>
            <a:r>
              <a:rPr sz="1600" spc="-25" dirty="0">
                <a:solidFill>
                  <a:schemeClr val="accent1"/>
                </a:solidFill>
                <a:latin typeface="Carlito"/>
                <a:cs typeface="Carlito"/>
              </a:rPr>
              <a:t>have </a:t>
            </a:r>
            <a:r>
              <a:rPr sz="1600" spc="-20" dirty="0">
                <a:solidFill>
                  <a:schemeClr val="accent1"/>
                </a:solidFill>
                <a:latin typeface="Carlito"/>
                <a:cs typeface="Carlito"/>
              </a:rPr>
              <a:t>100% </a:t>
            </a:r>
            <a:r>
              <a:rPr sz="1600" spc="-15" dirty="0">
                <a:solidFill>
                  <a:schemeClr val="accent1"/>
                </a:solidFill>
                <a:latin typeface="Carlito"/>
                <a:cs typeface="Carlito"/>
              </a:rPr>
              <a:t>success </a:t>
            </a:r>
            <a:r>
              <a:rPr sz="1600" spc="-40" dirty="0">
                <a:solidFill>
                  <a:schemeClr val="accent1"/>
                </a:solidFill>
                <a:latin typeface="Carlito"/>
                <a:cs typeface="Carlito"/>
              </a:rPr>
              <a:t>rate </a:t>
            </a:r>
            <a:r>
              <a:rPr sz="1600" spc="-15" dirty="0">
                <a:solidFill>
                  <a:schemeClr val="accent1"/>
                </a:solidFill>
                <a:latin typeface="Carlito"/>
                <a:cs typeface="Carlito"/>
              </a:rPr>
              <a:t>(sample </a:t>
            </a:r>
            <a:r>
              <a:rPr sz="1600" spc="-20" dirty="0">
                <a:solidFill>
                  <a:schemeClr val="accent1"/>
                </a:solidFill>
                <a:latin typeface="Carlito"/>
                <a:cs typeface="Carlito"/>
              </a:rPr>
              <a:t>sizes </a:t>
            </a:r>
            <a:r>
              <a:rPr sz="1600" spc="-5" dirty="0">
                <a:solidFill>
                  <a:schemeClr val="accent1"/>
                </a:solidFill>
                <a:latin typeface="Carlito"/>
                <a:cs typeface="Carlito"/>
              </a:rPr>
              <a:t>in </a:t>
            </a:r>
            <a:r>
              <a:rPr sz="1600" spc="-20" dirty="0">
                <a:solidFill>
                  <a:schemeClr val="accent1"/>
                </a:solidFill>
                <a:latin typeface="Carlito"/>
                <a:cs typeface="Carlito"/>
              </a:rPr>
              <a:t>parenthesis)  </a:t>
            </a:r>
            <a:r>
              <a:rPr sz="1600" spc="-10" dirty="0">
                <a:solidFill>
                  <a:schemeClr val="accent1"/>
                </a:solidFill>
                <a:latin typeface="Carlito"/>
                <a:cs typeface="Carlito"/>
              </a:rPr>
              <a:t>SSO </a:t>
            </a:r>
            <a:r>
              <a:rPr sz="1600" spc="-15" dirty="0">
                <a:solidFill>
                  <a:schemeClr val="accent1"/>
                </a:solidFill>
                <a:latin typeface="Carlito"/>
                <a:cs typeface="Carlito"/>
              </a:rPr>
              <a:t>(5) </a:t>
            </a:r>
            <a:r>
              <a:rPr sz="1600" spc="-5" dirty="0">
                <a:solidFill>
                  <a:schemeClr val="accent1"/>
                </a:solidFill>
                <a:latin typeface="Carlito"/>
                <a:cs typeface="Carlito"/>
              </a:rPr>
              <a:t>has </a:t>
            </a:r>
            <a:r>
              <a:rPr sz="1600" spc="-20" dirty="0">
                <a:solidFill>
                  <a:schemeClr val="accent1"/>
                </a:solidFill>
                <a:latin typeface="Carlito"/>
                <a:cs typeface="Carlito"/>
              </a:rPr>
              <a:t>100% </a:t>
            </a:r>
            <a:r>
              <a:rPr sz="1600" spc="-10" dirty="0">
                <a:solidFill>
                  <a:schemeClr val="accent1"/>
                </a:solidFill>
                <a:latin typeface="Carlito"/>
                <a:cs typeface="Carlito"/>
              </a:rPr>
              <a:t>success</a:t>
            </a:r>
            <a:r>
              <a:rPr sz="1600" spc="45" dirty="0">
                <a:solidFill>
                  <a:schemeClr val="accent1"/>
                </a:solidFill>
                <a:latin typeface="Carlito"/>
                <a:cs typeface="Carlito"/>
              </a:rPr>
              <a:t> </a:t>
            </a:r>
            <a:r>
              <a:rPr sz="1600" spc="-40" dirty="0">
                <a:solidFill>
                  <a:schemeClr val="accent1"/>
                </a:solidFill>
                <a:latin typeface="Carlito"/>
                <a:cs typeface="Carlito"/>
              </a:rPr>
              <a:t>rate</a:t>
            </a:r>
            <a:endParaRPr sz="1600">
              <a:solidFill>
                <a:schemeClr val="accent1"/>
              </a:solidFill>
              <a:latin typeface="Carlito"/>
              <a:cs typeface="Carlito"/>
            </a:endParaRPr>
          </a:p>
          <a:p>
            <a:pPr marL="12700">
              <a:lnSpc>
                <a:spcPct val="100000"/>
              </a:lnSpc>
              <a:spcBef>
                <a:spcPts val="250"/>
              </a:spcBef>
            </a:pPr>
            <a:r>
              <a:rPr sz="1600" spc="-25" dirty="0">
                <a:solidFill>
                  <a:schemeClr val="accent1"/>
                </a:solidFill>
                <a:latin typeface="Carlito"/>
                <a:cs typeface="Carlito"/>
              </a:rPr>
              <a:t>VLEO </a:t>
            </a:r>
            <a:r>
              <a:rPr sz="1600" spc="-20" dirty="0">
                <a:solidFill>
                  <a:schemeClr val="accent1"/>
                </a:solidFill>
                <a:latin typeface="Carlito"/>
                <a:cs typeface="Carlito"/>
              </a:rPr>
              <a:t>(14) </a:t>
            </a:r>
            <a:r>
              <a:rPr sz="1600" spc="-5" dirty="0">
                <a:solidFill>
                  <a:schemeClr val="accent1"/>
                </a:solidFill>
                <a:latin typeface="Carlito"/>
                <a:cs typeface="Carlito"/>
              </a:rPr>
              <a:t>has </a:t>
            </a:r>
            <a:r>
              <a:rPr sz="1600" spc="-20" dirty="0">
                <a:solidFill>
                  <a:schemeClr val="accent1"/>
                </a:solidFill>
                <a:latin typeface="Carlito"/>
                <a:cs typeface="Carlito"/>
              </a:rPr>
              <a:t>decent </a:t>
            </a:r>
            <a:r>
              <a:rPr sz="1600" spc="-15" dirty="0">
                <a:solidFill>
                  <a:schemeClr val="accent1"/>
                </a:solidFill>
                <a:latin typeface="Carlito"/>
                <a:cs typeface="Carlito"/>
              </a:rPr>
              <a:t>success </a:t>
            </a:r>
            <a:r>
              <a:rPr sz="1600" spc="-40" dirty="0">
                <a:solidFill>
                  <a:schemeClr val="accent1"/>
                </a:solidFill>
                <a:latin typeface="Carlito"/>
                <a:cs typeface="Carlito"/>
              </a:rPr>
              <a:t>rate </a:t>
            </a:r>
            <a:r>
              <a:rPr sz="1600" spc="-5" dirty="0">
                <a:solidFill>
                  <a:schemeClr val="accent1"/>
                </a:solidFill>
                <a:latin typeface="Carlito"/>
                <a:cs typeface="Carlito"/>
              </a:rPr>
              <a:t>and</a:t>
            </a:r>
            <a:r>
              <a:rPr sz="1600" spc="150" dirty="0">
                <a:solidFill>
                  <a:schemeClr val="accent1"/>
                </a:solidFill>
                <a:latin typeface="Carlito"/>
                <a:cs typeface="Carlito"/>
              </a:rPr>
              <a:t> </a:t>
            </a:r>
            <a:r>
              <a:rPr sz="1600" spc="-25" dirty="0">
                <a:solidFill>
                  <a:schemeClr val="accent1"/>
                </a:solidFill>
                <a:latin typeface="Carlito"/>
                <a:cs typeface="Carlito"/>
              </a:rPr>
              <a:t>attempts</a:t>
            </a:r>
            <a:endParaRPr sz="1600">
              <a:solidFill>
                <a:schemeClr val="accent1"/>
              </a:solidFill>
              <a:latin typeface="Carlito"/>
              <a:cs typeface="Carlito"/>
            </a:endParaRPr>
          </a:p>
          <a:p>
            <a:pPr marL="12700">
              <a:lnSpc>
                <a:spcPct val="100000"/>
              </a:lnSpc>
              <a:spcBef>
                <a:spcPts val="395"/>
              </a:spcBef>
            </a:pPr>
            <a:r>
              <a:rPr sz="1600" spc="-5" dirty="0">
                <a:solidFill>
                  <a:schemeClr val="accent1"/>
                </a:solidFill>
                <a:latin typeface="Carlito"/>
                <a:cs typeface="Carlito"/>
              </a:rPr>
              <a:t>SO </a:t>
            </a:r>
            <a:r>
              <a:rPr sz="1600" spc="-15" dirty="0">
                <a:solidFill>
                  <a:schemeClr val="accent1"/>
                </a:solidFill>
                <a:latin typeface="Carlito"/>
                <a:cs typeface="Carlito"/>
              </a:rPr>
              <a:t>(1) </a:t>
            </a:r>
            <a:r>
              <a:rPr sz="1600" spc="-5" dirty="0">
                <a:solidFill>
                  <a:schemeClr val="accent1"/>
                </a:solidFill>
                <a:latin typeface="Carlito"/>
                <a:cs typeface="Carlito"/>
              </a:rPr>
              <a:t>has </a:t>
            </a:r>
            <a:r>
              <a:rPr sz="1600" spc="-15" dirty="0">
                <a:solidFill>
                  <a:schemeClr val="accent1"/>
                </a:solidFill>
                <a:latin typeface="Carlito"/>
                <a:cs typeface="Carlito"/>
              </a:rPr>
              <a:t>0% success</a:t>
            </a:r>
            <a:r>
              <a:rPr sz="1600" spc="85" dirty="0">
                <a:solidFill>
                  <a:schemeClr val="accent1"/>
                </a:solidFill>
                <a:latin typeface="Carlito"/>
                <a:cs typeface="Carlito"/>
              </a:rPr>
              <a:t> </a:t>
            </a:r>
            <a:r>
              <a:rPr sz="1600" spc="-40" dirty="0">
                <a:solidFill>
                  <a:schemeClr val="accent1"/>
                </a:solidFill>
                <a:latin typeface="Carlito"/>
                <a:cs typeface="Carlito"/>
              </a:rPr>
              <a:t>rate</a:t>
            </a:r>
            <a:endParaRPr sz="1600">
              <a:solidFill>
                <a:schemeClr val="accent1"/>
              </a:solidFill>
              <a:latin typeface="Carlito"/>
              <a:cs typeface="Carlito"/>
            </a:endParaRPr>
          </a:p>
          <a:p>
            <a:pPr marL="12700">
              <a:lnSpc>
                <a:spcPct val="100000"/>
              </a:lnSpc>
              <a:spcBef>
                <a:spcPts val="565"/>
              </a:spcBef>
            </a:pPr>
            <a:r>
              <a:rPr sz="1600" spc="-40" dirty="0">
                <a:solidFill>
                  <a:schemeClr val="accent1"/>
                </a:solidFill>
                <a:latin typeface="Carlito"/>
                <a:cs typeface="Carlito"/>
              </a:rPr>
              <a:t>GTO </a:t>
            </a:r>
            <a:r>
              <a:rPr sz="1600" spc="-20" dirty="0">
                <a:solidFill>
                  <a:schemeClr val="accent1"/>
                </a:solidFill>
                <a:latin typeface="Carlito"/>
                <a:cs typeface="Carlito"/>
              </a:rPr>
              <a:t>(27) </a:t>
            </a:r>
            <a:r>
              <a:rPr sz="1600" spc="-5" dirty="0">
                <a:solidFill>
                  <a:schemeClr val="accent1"/>
                </a:solidFill>
                <a:latin typeface="Carlito"/>
                <a:cs typeface="Carlito"/>
              </a:rPr>
              <a:t>has the </a:t>
            </a:r>
            <a:r>
              <a:rPr sz="1600" spc="-20" dirty="0">
                <a:solidFill>
                  <a:schemeClr val="accent1"/>
                </a:solidFill>
                <a:latin typeface="Carlito"/>
                <a:cs typeface="Carlito"/>
              </a:rPr>
              <a:t>around 50% </a:t>
            </a:r>
            <a:r>
              <a:rPr sz="1600" spc="-15" dirty="0">
                <a:solidFill>
                  <a:schemeClr val="accent1"/>
                </a:solidFill>
                <a:latin typeface="Carlito"/>
                <a:cs typeface="Carlito"/>
              </a:rPr>
              <a:t>success </a:t>
            </a:r>
            <a:r>
              <a:rPr sz="1600" spc="-40" dirty="0">
                <a:solidFill>
                  <a:schemeClr val="accent1"/>
                </a:solidFill>
                <a:latin typeface="Carlito"/>
                <a:cs typeface="Carlito"/>
              </a:rPr>
              <a:t>rate </a:t>
            </a:r>
            <a:r>
              <a:rPr sz="1600" spc="-15" dirty="0">
                <a:solidFill>
                  <a:schemeClr val="accent1"/>
                </a:solidFill>
                <a:latin typeface="Carlito"/>
                <a:cs typeface="Carlito"/>
              </a:rPr>
              <a:t>but </a:t>
            </a:r>
            <a:r>
              <a:rPr sz="1600" spc="-20" dirty="0">
                <a:solidFill>
                  <a:schemeClr val="accent1"/>
                </a:solidFill>
                <a:latin typeface="Carlito"/>
                <a:cs typeface="Carlito"/>
              </a:rPr>
              <a:t>largest</a:t>
            </a:r>
            <a:r>
              <a:rPr sz="1600" spc="225" dirty="0">
                <a:solidFill>
                  <a:schemeClr val="accent1"/>
                </a:solidFill>
                <a:latin typeface="Carlito"/>
                <a:cs typeface="Carlito"/>
              </a:rPr>
              <a:t> </a:t>
            </a:r>
            <a:r>
              <a:rPr sz="1600" spc="-5" dirty="0">
                <a:solidFill>
                  <a:schemeClr val="accent1"/>
                </a:solidFill>
                <a:latin typeface="Carlito"/>
                <a:cs typeface="Carlito"/>
              </a:rPr>
              <a:t>sample</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7EEF8821-CEDD-4243-899C-B72ECFDFCC46}"/>
              </a:ext>
            </a:extLst>
          </p:cNvPr>
          <p:cNvSpPr/>
          <p:nvPr/>
        </p:nvSpPr>
        <p:spPr>
          <a:xfrm>
            <a:off x="2321051" y="1473672"/>
            <a:ext cx="5430011" cy="3514344"/>
          </a:xfrm>
          <a:prstGeom prst="rect">
            <a:avLst/>
          </a:prstGeom>
          <a:blipFill>
            <a:blip r:embed="rId4"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26E48765-752C-4235-BA30-CFD24EC57A7B}"/>
              </a:ext>
            </a:extLst>
          </p:cNvPr>
          <p:cNvSpPr txBox="1"/>
          <p:nvPr/>
        </p:nvSpPr>
        <p:spPr>
          <a:xfrm>
            <a:off x="8317063" y="3365997"/>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6">
            <a:extLst>
              <a:ext uri="{FF2B5EF4-FFF2-40B4-BE49-F238E27FC236}">
                <a16:creationId xmlns:a16="http://schemas.microsoft.com/office/drawing/2014/main" id="{7DB72DB2-9811-404A-8116-CAFCB9848EB7}"/>
              </a:ext>
            </a:extLst>
          </p:cNvPr>
          <p:cNvSpPr txBox="1"/>
          <p:nvPr/>
        </p:nvSpPr>
        <p:spPr>
          <a:xfrm>
            <a:off x="959708" y="5003952"/>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solidFill>
                  <a:schemeClr val="accent1"/>
                </a:solidFill>
                <a:latin typeface="Carlito"/>
                <a:cs typeface="Carlito"/>
              </a:rPr>
              <a:t>Launch Orbit </a:t>
            </a:r>
            <a:r>
              <a:rPr sz="1600" spc="-25" dirty="0">
                <a:solidFill>
                  <a:schemeClr val="accent1"/>
                </a:solidFill>
                <a:latin typeface="Carlito"/>
                <a:cs typeface="Carlito"/>
              </a:rPr>
              <a:t>preferences </a:t>
            </a:r>
            <a:r>
              <a:rPr sz="1600" spc="-5" dirty="0">
                <a:solidFill>
                  <a:schemeClr val="accent1"/>
                </a:solidFill>
                <a:latin typeface="Carlito"/>
                <a:cs typeface="Carlito"/>
              </a:rPr>
              <a:t>changed </a:t>
            </a:r>
            <a:r>
              <a:rPr sz="1600" spc="-20" dirty="0">
                <a:solidFill>
                  <a:schemeClr val="accent1"/>
                </a:solidFill>
                <a:latin typeface="Carlito"/>
                <a:cs typeface="Carlito"/>
              </a:rPr>
              <a:t>over </a:t>
            </a:r>
            <a:r>
              <a:rPr sz="1600" spc="-10" dirty="0">
                <a:solidFill>
                  <a:schemeClr val="accent1"/>
                </a:solidFill>
                <a:latin typeface="Carlito"/>
                <a:cs typeface="Carlito"/>
              </a:rPr>
              <a:t>Flight </a:t>
            </a:r>
            <a:r>
              <a:rPr sz="1600" spc="-50" dirty="0">
                <a:solidFill>
                  <a:schemeClr val="accent1"/>
                </a:solidFill>
                <a:latin typeface="Carlito"/>
                <a:cs typeface="Carlito"/>
              </a:rPr>
              <a:t>Number.  </a:t>
            </a:r>
            <a:r>
              <a:rPr sz="1600" spc="-15" dirty="0">
                <a:solidFill>
                  <a:schemeClr val="accent1"/>
                </a:solidFill>
                <a:latin typeface="Carlito"/>
                <a:cs typeface="Carlito"/>
              </a:rPr>
              <a:t>Launch </a:t>
            </a:r>
            <a:r>
              <a:rPr sz="1600" spc="-25" dirty="0">
                <a:solidFill>
                  <a:schemeClr val="accent1"/>
                </a:solidFill>
                <a:latin typeface="Carlito"/>
                <a:cs typeface="Carlito"/>
              </a:rPr>
              <a:t>Outcome </a:t>
            </a:r>
            <a:r>
              <a:rPr sz="1600" spc="-15" dirty="0">
                <a:solidFill>
                  <a:schemeClr val="accent1"/>
                </a:solidFill>
                <a:latin typeface="Carlito"/>
                <a:cs typeface="Carlito"/>
              </a:rPr>
              <a:t>seems to </a:t>
            </a:r>
            <a:r>
              <a:rPr sz="1600" spc="-25" dirty="0">
                <a:solidFill>
                  <a:schemeClr val="accent1"/>
                </a:solidFill>
                <a:latin typeface="Carlito"/>
                <a:cs typeface="Carlito"/>
              </a:rPr>
              <a:t>correlate </a:t>
            </a:r>
            <a:r>
              <a:rPr sz="1600" spc="-5" dirty="0">
                <a:solidFill>
                  <a:schemeClr val="accent1"/>
                </a:solidFill>
                <a:latin typeface="Carlito"/>
                <a:cs typeface="Carlito"/>
              </a:rPr>
              <a:t>with this</a:t>
            </a:r>
            <a:r>
              <a:rPr sz="1600" spc="120" dirty="0">
                <a:solidFill>
                  <a:schemeClr val="accent1"/>
                </a:solidFill>
                <a:latin typeface="Carlito"/>
                <a:cs typeface="Carlito"/>
              </a:rPr>
              <a:t> </a:t>
            </a:r>
            <a:r>
              <a:rPr sz="1600" spc="-25" dirty="0">
                <a:solidFill>
                  <a:schemeClr val="accent1"/>
                </a:solidFill>
                <a:latin typeface="Carlito"/>
                <a:cs typeface="Carlito"/>
              </a:rPr>
              <a:t>preference.</a:t>
            </a:r>
            <a:endParaRPr sz="1600">
              <a:solidFill>
                <a:schemeClr val="accent1"/>
              </a:solidFill>
              <a:latin typeface="Carlito"/>
              <a:cs typeface="Carlito"/>
            </a:endParaRPr>
          </a:p>
          <a:p>
            <a:pPr marL="12700" marR="5080">
              <a:lnSpc>
                <a:spcPts val="2330"/>
              </a:lnSpc>
              <a:spcBef>
                <a:spcPts val="135"/>
              </a:spcBef>
            </a:pPr>
            <a:r>
              <a:rPr sz="1600" spc="-15" dirty="0">
                <a:solidFill>
                  <a:schemeClr val="accent1"/>
                </a:solidFill>
                <a:latin typeface="Carlito"/>
                <a:cs typeface="Carlito"/>
              </a:rPr>
              <a:t>SpaceX </a:t>
            </a:r>
            <a:r>
              <a:rPr sz="1600" spc="-20" dirty="0">
                <a:solidFill>
                  <a:schemeClr val="accent1"/>
                </a:solidFill>
                <a:latin typeface="Carlito"/>
                <a:cs typeface="Carlito"/>
              </a:rPr>
              <a:t>started </a:t>
            </a:r>
            <a:r>
              <a:rPr sz="1600" spc="-5" dirty="0">
                <a:solidFill>
                  <a:schemeClr val="accent1"/>
                </a:solidFill>
                <a:latin typeface="Carlito"/>
                <a:cs typeface="Carlito"/>
              </a:rPr>
              <a:t>with </a:t>
            </a:r>
            <a:r>
              <a:rPr sz="1600" spc="-25" dirty="0">
                <a:solidFill>
                  <a:schemeClr val="accent1"/>
                </a:solidFill>
                <a:latin typeface="Carlito"/>
                <a:cs typeface="Carlito"/>
              </a:rPr>
              <a:t>LEO </a:t>
            </a:r>
            <a:r>
              <a:rPr sz="1600" spc="-5" dirty="0">
                <a:solidFill>
                  <a:schemeClr val="accent1"/>
                </a:solidFill>
                <a:latin typeface="Carlito"/>
                <a:cs typeface="Carlito"/>
              </a:rPr>
              <a:t>orbits which </a:t>
            </a:r>
            <a:r>
              <a:rPr sz="1600" spc="-20" dirty="0">
                <a:solidFill>
                  <a:schemeClr val="accent1"/>
                </a:solidFill>
                <a:latin typeface="Carlito"/>
                <a:cs typeface="Carlito"/>
              </a:rPr>
              <a:t>saw </a:t>
            </a:r>
            <a:r>
              <a:rPr sz="1600" spc="-25" dirty="0">
                <a:solidFill>
                  <a:schemeClr val="accent1"/>
                </a:solidFill>
                <a:latin typeface="Carlito"/>
                <a:cs typeface="Carlito"/>
              </a:rPr>
              <a:t>moderate </a:t>
            </a:r>
            <a:r>
              <a:rPr sz="1600" spc="-15" dirty="0">
                <a:solidFill>
                  <a:schemeClr val="accent1"/>
                </a:solidFill>
                <a:latin typeface="Carlito"/>
                <a:cs typeface="Carlito"/>
              </a:rPr>
              <a:t>success </a:t>
            </a:r>
            <a:r>
              <a:rPr sz="1600" spc="-25" dirty="0">
                <a:solidFill>
                  <a:schemeClr val="accent1"/>
                </a:solidFill>
                <a:latin typeface="Carlito"/>
                <a:cs typeface="Carlito"/>
              </a:rPr>
              <a:t>LEO </a:t>
            </a:r>
            <a:r>
              <a:rPr sz="1600" spc="-5" dirty="0">
                <a:solidFill>
                  <a:schemeClr val="accent1"/>
                </a:solidFill>
                <a:latin typeface="Carlito"/>
                <a:cs typeface="Carlito"/>
              </a:rPr>
              <a:t>and </a:t>
            </a:r>
            <a:r>
              <a:rPr sz="1600" spc="-25" dirty="0">
                <a:solidFill>
                  <a:schemeClr val="accent1"/>
                </a:solidFill>
                <a:latin typeface="Carlito"/>
                <a:cs typeface="Carlito"/>
              </a:rPr>
              <a:t>returned </a:t>
            </a:r>
            <a:r>
              <a:rPr sz="1600" spc="-15" dirty="0">
                <a:solidFill>
                  <a:schemeClr val="accent1"/>
                </a:solidFill>
                <a:latin typeface="Carlito"/>
                <a:cs typeface="Carlito"/>
              </a:rPr>
              <a:t>to </a:t>
            </a:r>
            <a:r>
              <a:rPr sz="1600" spc="-25" dirty="0">
                <a:solidFill>
                  <a:schemeClr val="accent1"/>
                </a:solidFill>
                <a:latin typeface="Carlito"/>
                <a:cs typeface="Carlito"/>
              </a:rPr>
              <a:t>VLEO </a:t>
            </a:r>
            <a:r>
              <a:rPr sz="1600" dirty="0">
                <a:solidFill>
                  <a:schemeClr val="accent1"/>
                </a:solidFill>
                <a:latin typeface="Carlito"/>
                <a:cs typeface="Carlito"/>
              </a:rPr>
              <a:t>in </a:t>
            </a:r>
            <a:r>
              <a:rPr sz="1600" spc="-25" dirty="0">
                <a:solidFill>
                  <a:schemeClr val="accent1"/>
                </a:solidFill>
                <a:latin typeface="Carlito"/>
                <a:cs typeface="Carlito"/>
              </a:rPr>
              <a:t>recent </a:t>
            </a:r>
            <a:r>
              <a:rPr sz="1600" spc="-5" dirty="0">
                <a:solidFill>
                  <a:schemeClr val="accent1"/>
                </a:solidFill>
                <a:latin typeface="Carlito"/>
                <a:cs typeface="Carlito"/>
              </a:rPr>
              <a:t>launches  </a:t>
            </a:r>
            <a:r>
              <a:rPr sz="1600" spc="-15" dirty="0">
                <a:solidFill>
                  <a:schemeClr val="accent1"/>
                </a:solidFill>
                <a:latin typeface="Carlito"/>
                <a:cs typeface="Carlito"/>
              </a:rPr>
              <a:t>SpaceX </a:t>
            </a:r>
            <a:r>
              <a:rPr sz="1600" spc="-20" dirty="0">
                <a:solidFill>
                  <a:schemeClr val="accent1"/>
                </a:solidFill>
                <a:latin typeface="Carlito"/>
                <a:cs typeface="Carlito"/>
              </a:rPr>
              <a:t>appears </a:t>
            </a:r>
            <a:r>
              <a:rPr sz="1600" spc="-15" dirty="0">
                <a:solidFill>
                  <a:schemeClr val="accent1"/>
                </a:solidFill>
                <a:latin typeface="Carlito"/>
                <a:cs typeface="Carlito"/>
              </a:rPr>
              <a:t>to </a:t>
            </a:r>
            <a:r>
              <a:rPr sz="1600" spc="-25" dirty="0">
                <a:solidFill>
                  <a:schemeClr val="accent1"/>
                </a:solidFill>
                <a:latin typeface="Carlito"/>
                <a:cs typeface="Carlito"/>
              </a:rPr>
              <a:t>perform better </a:t>
            </a:r>
            <a:r>
              <a:rPr sz="1600" dirty="0">
                <a:solidFill>
                  <a:schemeClr val="accent1"/>
                </a:solidFill>
                <a:latin typeface="Carlito"/>
                <a:cs typeface="Carlito"/>
              </a:rPr>
              <a:t>in </a:t>
            </a:r>
            <a:r>
              <a:rPr sz="1600" spc="-20" dirty="0">
                <a:solidFill>
                  <a:schemeClr val="accent1"/>
                </a:solidFill>
                <a:latin typeface="Carlito"/>
                <a:cs typeface="Carlito"/>
              </a:rPr>
              <a:t>lower </a:t>
            </a:r>
            <a:r>
              <a:rPr sz="1600" spc="-5" dirty="0">
                <a:solidFill>
                  <a:schemeClr val="accent1"/>
                </a:solidFill>
                <a:latin typeface="Carlito"/>
                <a:cs typeface="Carlito"/>
              </a:rPr>
              <a:t>orbits or </a:t>
            </a:r>
            <a:r>
              <a:rPr sz="1600" spc="-20" dirty="0">
                <a:solidFill>
                  <a:schemeClr val="accent1"/>
                </a:solidFill>
                <a:latin typeface="Carlito"/>
                <a:cs typeface="Carlito"/>
              </a:rPr>
              <a:t>Sun-synchronous</a:t>
            </a:r>
            <a:r>
              <a:rPr sz="1600" spc="275" dirty="0">
                <a:solidFill>
                  <a:schemeClr val="accent1"/>
                </a:solidFill>
                <a:latin typeface="Carlito"/>
                <a:cs typeface="Carlito"/>
              </a:rPr>
              <a:t> </a:t>
            </a:r>
            <a:r>
              <a:rPr sz="1600" spc="-5" dirty="0">
                <a:solidFill>
                  <a:schemeClr val="accent1"/>
                </a:solidFill>
                <a:latin typeface="Carlito"/>
                <a:cs typeface="Carlito"/>
              </a:rPr>
              <a:t>orbits</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CFD8C0E9-9920-438D-A3A9-65D65B1F39DC}"/>
              </a:ext>
            </a:extLst>
          </p:cNvPr>
          <p:cNvSpPr/>
          <p:nvPr/>
        </p:nvSpPr>
        <p:spPr>
          <a:xfrm>
            <a:off x="45719" y="1644395"/>
            <a:ext cx="12094464" cy="237591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1158802A-5969-463E-BBC2-E055039D2D1A}"/>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6">
            <a:extLst>
              <a:ext uri="{FF2B5EF4-FFF2-40B4-BE49-F238E27FC236}">
                <a16:creationId xmlns:a16="http://schemas.microsoft.com/office/drawing/2014/main" id="{7360A6F3-5FE0-4C03-9075-2AABAD6882C8}"/>
              </a:ext>
            </a:extLst>
          </p:cNvPr>
          <p:cNvSpPr txBox="1"/>
          <p:nvPr/>
        </p:nvSpPr>
        <p:spPr>
          <a:xfrm>
            <a:off x="9237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solidFill>
                  <a:schemeClr val="accent1"/>
                </a:solidFill>
                <a:latin typeface="Carlito"/>
                <a:cs typeface="Carlito"/>
              </a:rPr>
              <a:t>Payload </a:t>
            </a:r>
            <a:r>
              <a:rPr sz="1600" spc="-5" dirty="0">
                <a:solidFill>
                  <a:schemeClr val="accent1"/>
                </a:solidFill>
                <a:latin typeface="Carlito"/>
                <a:cs typeface="Carlito"/>
              </a:rPr>
              <a:t>mass </a:t>
            </a:r>
            <a:r>
              <a:rPr sz="1600" spc="-20" dirty="0">
                <a:solidFill>
                  <a:schemeClr val="accent1"/>
                </a:solidFill>
                <a:latin typeface="Carlito"/>
                <a:cs typeface="Carlito"/>
              </a:rPr>
              <a:t>seems </a:t>
            </a:r>
            <a:r>
              <a:rPr sz="1600" spc="-15" dirty="0">
                <a:solidFill>
                  <a:schemeClr val="accent1"/>
                </a:solidFill>
                <a:latin typeface="Carlito"/>
                <a:cs typeface="Carlito"/>
              </a:rPr>
              <a:t>to </a:t>
            </a:r>
            <a:r>
              <a:rPr sz="1600" spc="-25" dirty="0">
                <a:solidFill>
                  <a:schemeClr val="accent1"/>
                </a:solidFill>
                <a:latin typeface="Carlito"/>
                <a:cs typeface="Carlito"/>
              </a:rPr>
              <a:t>correlate </a:t>
            </a:r>
            <a:r>
              <a:rPr sz="1600" spc="-5" dirty="0">
                <a:solidFill>
                  <a:schemeClr val="accent1"/>
                </a:solidFill>
                <a:latin typeface="Carlito"/>
                <a:cs typeface="Carlito"/>
              </a:rPr>
              <a:t>with</a:t>
            </a:r>
            <a:r>
              <a:rPr sz="1600" spc="40" dirty="0">
                <a:solidFill>
                  <a:schemeClr val="accent1"/>
                </a:solidFill>
                <a:latin typeface="Carlito"/>
                <a:cs typeface="Carlito"/>
              </a:rPr>
              <a:t> </a:t>
            </a:r>
            <a:r>
              <a:rPr sz="1600" spc="-15" dirty="0">
                <a:solidFill>
                  <a:schemeClr val="accent1"/>
                </a:solidFill>
                <a:latin typeface="Carlito"/>
                <a:cs typeface="Carlito"/>
              </a:rPr>
              <a:t>orbit</a:t>
            </a:r>
            <a:endParaRPr sz="1600">
              <a:solidFill>
                <a:schemeClr val="accent1"/>
              </a:solidFill>
              <a:latin typeface="Carlito"/>
              <a:cs typeface="Carlito"/>
            </a:endParaRPr>
          </a:p>
          <a:p>
            <a:pPr marL="12700">
              <a:lnSpc>
                <a:spcPct val="100000"/>
              </a:lnSpc>
              <a:spcBef>
                <a:spcPts val="395"/>
              </a:spcBef>
            </a:pPr>
            <a:r>
              <a:rPr sz="1600" spc="-25" dirty="0">
                <a:solidFill>
                  <a:schemeClr val="accent1"/>
                </a:solidFill>
                <a:latin typeface="Carlito"/>
                <a:cs typeface="Carlito"/>
              </a:rPr>
              <a:t>LEO </a:t>
            </a:r>
            <a:r>
              <a:rPr sz="1600" spc="-5" dirty="0">
                <a:solidFill>
                  <a:schemeClr val="accent1"/>
                </a:solidFill>
                <a:latin typeface="Carlito"/>
                <a:cs typeface="Carlito"/>
              </a:rPr>
              <a:t>and </a:t>
            </a:r>
            <a:r>
              <a:rPr sz="1600" spc="-15" dirty="0">
                <a:solidFill>
                  <a:schemeClr val="accent1"/>
                </a:solidFill>
                <a:latin typeface="Carlito"/>
                <a:cs typeface="Carlito"/>
              </a:rPr>
              <a:t>SSO seem to </a:t>
            </a:r>
            <a:r>
              <a:rPr sz="1600" spc="-25" dirty="0">
                <a:solidFill>
                  <a:schemeClr val="accent1"/>
                </a:solidFill>
                <a:latin typeface="Carlito"/>
                <a:cs typeface="Carlito"/>
              </a:rPr>
              <a:t>have </a:t>
            </a:r>
            <a:r>
              <a:rPr sz="1600" spc="-20" dirty="0">
                <a:solidFill>
                  <a:schemeClr val="accent1"/>
                </a:solidFill>
                <a:latin typeface="Carlito"/>
                <a:cs typeface="Carlito"/>
              </a:rPr>
              <a:t>relatively low payload</a:t>
            </a:r>
            <a:r>
              <a:rPr sz="1600" spc="135" dirty="0">
                <a:solidFill>
                  <a:schemeClr val="accent1"/>
                </a:solidFill>
                <a:latin typeface="Carlito"/>
                <a:cs typeface="Carlito"/>
              </a:rPr>
              <a:t> </a:t>
            </a:r>
            <a:r>
              <a:rPr sz="1600" spc="-5" dirty="0">
                <a:solidFill>
                  <a:schemeClr val="accent1"/>
                </a:solidFill>
                <a:latin typeface="Carlito"/>
                <a:cs typeface="Carlito"/>
              </a:rPr>
              <a:t>mass</a:t>
            </a:r>
            <a:endParaRPr sz="1600">
              <a:solidFill>
                <a:schemeClr val="accent1"/>
              </a:solidFill>
              <a:latin typeface="Carlito"/>
              <a:cs typeface="Carlito"/>
            </a:endParaRPr>
          </a:p>
          <a:p>
            <a:pPr marL="12700">
              <a:lnSpc>
                <a:spcPct val="100000"/>
              </a:lnSpc>
              <a:spcBef>
                <a:spcPts val="409"/>
              </a:spcBef>
            </a:pPr>
            <a:r>
              <a:rPr sz="1600" spc="-5" dirty="0">
                <a:solidFill>
                  <a:schemeClr val="accent1"/>
                </a:solidFill>
                <a:latin typeface="Carlito"/>
                <a:cs typeface="Carlito"/>
              </a:rPr>
              <a:t>The other </a:t>
            </a:r>
            <a:r>
              <a:rPr sz="1600" spc="-20" dirty="0">
                <a:solidFill>
                  <a:schemeClr val="accent1"/>
                </a:solidFill>
                <a:latin typeface="Carlito"/>
                <a:cs typeface="Carlito"/>
              </a:rPr>
              <a:t>most successful </a:t>
            </a:r>
            <a:r>
              <a:rPr sz="1600" spc="-5" dirty="0">
                <a:solidFill>
                  <a:schemeClr val="accent1"/>
                </a:solidFill>
                <a:latin typeface="Carlito"/>
                <a:cs typeface="Carlito"/>
              </a:rPr>
              <a:t>orbit </a:t>
            </a:r>
            <a:r>
              <a:rPr sz="1600" spc="-20" dirty="0">
                <a:solidFill>
                  <a:schemeClr val="accent1"/>
                </a:solidFill>
                <a:latin typeface="Carlito"/>
                <a:cs typeface="Carlito"/>
              </a:rPr>
              <a:t>VLEO </a:t>
            </a:r>
            <a:r>
              <a:rPr sz="1600" spc="-5" dirty="0">
                <a:solidFill>
                  <a:schemeClr val="accent1"/>
                </a:solidFill>
                <a:latin typeface="Carlito"/>
                <a:cs typeface="Carlito"/>
              </a:rPr>
              <a:t>only has </a:t>
            </a:r>
            <a:r>
              <a:rPr sz="1600" spc="-10" dirty="0">
                <a:solidFill>
                  <a:schemeClr val="accent1"/>
                </a:solidFill>
                <a:latin typeface="Carlito"/>
                <a:cs typeface="Carlito"/>
              </a:rPr>
              <a:t>payload </a:t>
            </a:r>
            <a:r>
              <a:rPr sz="1600" spc="-5" dirty="0">
                <a:solidFill>
                  <a:schemeClr val="accent1"/>
                </a:solidFill>
                <a:latin typeface="Carlito"/>
                <a:cs typeface="Carlito"/>
              </a:rPr>
              <a:t>mass </a:t>
            </a:r>
            <a:r>
              <a:rPr sz="1600" spc="-20" dirty="0">
                <a:solidFill>
                  <a:schemeClr val="accent1"/>
                </a:solidFill>
                <a:latin typeface="Carlito"/>
                <a:cs typeface="Carlito"/>
              </a:rPr>
              <a:t>values </a:t>
            </a:r>
            <a:r>
              <a:rPr sz="1600" spc="-5" dirty="0">
                <a:solidFill>
                  <a:schemeClr val="accent1"/>
                </a:solidFill>
                <a:latin typeface="Carlito"/>
                <a:cs typeface="Carlito"/>
              </a:rPr>
              <a:t>in the higher end of the</a:t>
            </a:r>
            <a:r>
              <a:rPr sz="1600" spc="85" dirty="0">
                <a:solidFill>
                  <a:schemeClr val="accent1"/>
                </a:solidFill>
                <a:latin typeface="Carlito"/>
                <a:cs typeface="Carlito"/>
              </a:rPr>
              <a:t> </a:t>
            </a:r>
            <a:r>
              <a:rPr sz="1600" spc="-25" dirty="0">
                <a:solidFill>
                  <a:schemeClr val="accent1"/>
                </a:solidFill>
                <a:latin typeface="Carlito"/>
                <a:cs typeface="Carlito"/>
              </a:rPr>
              <a:t>range</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64331098-E790-4182-A559-F89439528316}"/>
              </a:ext>
            </a:extLst>
          </p:cNvPr>
          <p:cNvSpPr/>
          <p:nvPr/>
        </p:nvSpPr>
        <p:spPr>
          <a:xfrm>
            <a:off x="45719" y="1615439"/>
            <a:ext cx="12094464" cy="2375916"/>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20FFF30-875A-4F27-9120-25751F787F47}"/>
              </a:ext>
            </a:extLst>
          </p:cNvPr>
          <p:cNvSpPr txBox="1"/>
          <p:nvPr/>
        </p:nvSpPr>
        <p:spPr>
          <a:xfrm>
            <a:off x="902614" y="434619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6">
            <a:extLst>
              <a:ext uri="{FF2B5EF4-FFF2-40B4-BE49-F238E27FC236}">
                <a16:creationId xmlns:a16="http://schemas.microsoft.com/office/drawing/2014/main" id="{4964560E-949C-4BCF-982B-F77451170AE0}"/>
              </a:ext>
            </a:extLst>
          </p:cNvPr>
          <p:cNvSpPr txBox="1"/>
          <p:nvPr/>
        </p:nvSpPr>
        <p:spPr>
          <a:xfrm>
            <a:off x="20256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solidFill>
                  <a:schemeClr val="accent1"/>
                </a:solidFill>
                <a:latin typeface="Carlito"/>
                <a:cs typeface="Carlito"/>
              </a:rPr>
              <a:t>Success </a:t>
            </a:r>
            <a:r>
              <a:rPr sz="1600" spc="-20" dirty="0">
                <a:solidFill>
                  <a:schemeClr val="accent1"/>
                </a:solidFill>
                <a:latin typeface="Carlito"/>
                <a:cs typeface="Carlito"/>
              </a:rPr>
              <a:t>generally </a:t>
            </a:r>
            <a:r>
              <a:rPr sz="1600" spc="-10" dirty="0">
                <a:solidFill>
                  <a:schemeClr val="accent1"/>
                </a:solidFill>
                <a:latin typeface="Carlito"/>
                <a:cs typeface="Carlito"/>
              </a:rPr>
              <a:t>increases </a:t>
            </a:r>
            <a:r>
              <a:rPr sz="1600" spc="-20" dirty="0">
                <a:solidFill>
                  <a:schemeClr val="accent1"/>
                </a:solidFill>
                <a:latin typeface="Carlito"/>
                <a:cs typeface="Carlito"/>
              </a:rPr>
              <a:t>over </a:t>
            </a:r>
            <a:r>
              <a:rPr sz="1600" spc="-5" dirty="0">
                <a:solidFill>
                  <a:schemeClr val="accent1"/>
                </a:solidFill>
                <a:latin typeface="Carlito"/>
                <a:cs typeface="Carlito"/>
              </a:rPr>
              <a:t>time since </a:t>
            </a:r>
            <a:r>
              <a:rPr sz="1600" spc="-20" dirty="0">
                <a:solidFill>
                  <a:schemeClr val="accent1"/>
                </a:solidFill>
                <a:latin typeface="Carlito"/>
                <a:cs typeface="Carlito"/>
              </a:rPr>
              <a:t>2013 </a:t>
            </a:r>
            <a:r>
              <a:rPr sz="1600" spc="-5" dirty="0">
                <a:solidFill>
                  <a:schemeClr val="accent1"/>
                </a:solidFill>
                <a:latin typeface="Carlito"/>
                <a:cs typeface="Carlito"/>
              </a:rPr>
              <a:t>with a </a:t>
            </a:r>
            <a:r>
              <a:rPr sz="1600" spc="-10" dirty="0">
                <a:solidFill>
                  <a:schemeClr val="accent1"/>
                </a:solidFill>
                <a:latin typeface="Carlito"/>
                <a:cs typeface="Carlito"/>
              </a:rPr>
              <a:t>slight </a:t>
            </a:r>
            <a:r>
              <a:rPr sz="1600" spc="-5" dirty="0">
                <a:solidFill>
                  <a:schemeClr val="accent1"/>
                </a:solidFill>
                <a:latin typeface="Carlito"/>
                <a:cs typeface="Carlito"/>
              </a:rPr>
              <a:t>dip </a:t>
            </a:r>
            <a:r>
              <a:rPr sz="1600" dirty="0">
                <a:solidFill>
                  <a:schemeClr val="accent1"/>
                </a:solidFill>
                <a:latin typeface="Carlito"/>
                <a:cs typeface="Carlito"/>
              </a:rPr>
              <a:t>in</a:t>
            </a:r>
            <a:r>
              <a:rPr sz="1600" spc="55" dirty="0">
                <a:solidFill>
                  <a:schemeClr val="accent1"/>
                </a:solidFill>
                <a:latin typeface="Carlito"/>
                <a:cs typeface="Carlito"/>
              </a:rPr>
              <a:t> </a:t>
            </a:r>
            <a:r>
              <a:rPr sz="1600" spc="-25" dirty="0">
                <a:solidFill>
                  <a:schemeClr val="accent1"/>
                </a:solidFill>
                <a:latin typeface="Carlito"/>
                <a:cs typeface="Carlito"/>
              </a:rPr>
              <a:t>2018</a:t>
            </a:r>
            <a:endParaRPr sz="1600">
              <a:solidFill>
                <a:schemeClr val="accent1"/>
              </a:solidFill>
              <a:latin typeface="Carlito"/>
              <a:cs typeface="Carlito"/>
            </a:endParaRPr>
          </a:p>
          <a:p>
            <a:pPr marL="12700">
              <a:lnSpc>
                <a:spcPct val="100000"/>
              </a:lnSpc>
              <a:spcBef>
                <a:spcPts val="405"/>
              </a:spcBef>
            </a:pPr>
            <a:r>
              <a:rPr sz="1600" spc="-20" dirty="0">
                <a:solidFill>
                  <a:schemeClr val="accent1"/>
                </a:solidFill>
                <a:latin typeface="Carlito"/>
                <a:cs typeface="Carlito"/>
              </a:rPr>
              <a:t>Success </a:t>
            </a:r>
            <a:r>
              <a:rPr sz="1600" dirty="0">
                <a:solidFill>
                  <a:schemeClr val="accent1"/>
                </a:solidFill>
                <a:latin typeface="Carlito"/>
                <a:cs typeface="Carlito"/>
              </a:rPr>
              <a:t>in </a:t>
            </a:r>
            <a:r>
              <a:rPr sz="1600" spc="-25" dirty="0">
                <a:solidFill>
                  <a:schemeClr val="accent1"/>
                </a:solidFill>
                <a:latin typeface="Carlito"/>
                <a:cs typeface="Carlito"/>
              </a:rPr>
              <a:t>recent years </a:t>
            </a:r>
            <a:r>
              <a:rPr sz="1600" spc="-15" dirty="0">
                <a:solidFill>
                  <a:schemeClr val="accent1"/>
                </a:solidFill>
                <a:latin typeface="Carlito"/>
                <a:cs typeface="Carlito"/>
              </a:rPr>
              <a:t>at </a:t>
            </a:r>
            <a:r>
              <a:rPr sz="1600" spc="-20" dirty="0">
                <a:solidFill>
                  <a:schemeClr val="accent1"/>
                </a:solidFill>
                <a:latin typeface="Carlito"/>
                <a:cs typeface="Carlito"/>
              </a:rPr>
              <a:t>around</a:t>
            </a:r>
            <a:r>
              <a:rPr sz="1600" spc="90" dirty="0">
                <a:solidFill>
                  <a:schemeClr val="accent1"/>
                </a:solidFill>
                <a:latin typeface="Carlito"/>
                <a:cs typeface="Carlito"/>
              </a:rPr>
              <a:t> </a:t>
            </a:r>
            <a:r>
              <a:rPr sz="1600" spc="-25" dirty="0">
                <a:solidFill>
                  <a:schemeClr val="accent1"/>
                </a:solidFill>
                <a:latin typeface="Carlito"/>
                <a:cs typeface="Carlito"/>
              </a:rPr>
              <a:t>80%</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99B513B1-9CB2-43EF-9622-818B6FCFE6B3}"/>
              </a:ext>
            </a:extLst>
          </p:cNvPr>
          <p:cNvSpPr/>
          <p:nvPr/>
        </p:nvSpPr>
        <p:spPr>
          <a:xfrm>
            <a:off x="25648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2938543F-5F80-41EC-9E4D-D1A1309D4AA4}"/>
              </a:ext>
            </a:extLst>
          </p:cNvPr>
          <p:cNvSpPr txBox="1"/>
          <p:nvPr/>
        </p:nvSpPr>
        <p:spPr>
          <a:xfrm>
            <a:off x="7418578" y="27500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object 4">
            <a:extLst>
              <a:ext uri="{FF2B5EF4-FFF2-40B4-BE49-F238E27FC236}">
                <a16:creationId xmlns:a16="http://schemas.microsoft.com/office/drawing/2014/main" id="{40D3951D-FCED-4696-9FAF-F8A01CEAAF3C}"/>
              </a:ext>
            </a:extLst>
          </p:cNvPr>
          <p:cNvSpPr txBox="1"/>
          <p:nvPr/>
        </p:nvSpPr>
        <p:spPr>
          <a:xfrm>
            <a:off x="4725415" y="1810867"/>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a:latin typeface="Carlito"/>
              <a:cs typeface="Carlito"/>
            </a:endParaRPr>
          </a:p>
        </p:txBody>
      </p:sp>
      <p:sp>
        <p:nvSpPr>
          <p:cNvPr id="7" name="object 5">
            <a:extLst>
              <a:ext uri="{FF2B5EF4-FFF2-40B4-BE49-F238E27FC236}">
                <a16:creationId xmlns:a16="http://schemas.microsoft.com/office/drawing/2014/main" id="{5B8CDA0A-3CA5-4E37-B2A4-92C0AAD1D506}"/>
              </a:ext>
            </a:extLst>
          </p:cNvPr>
          <p:cNvSpPr/>
          <p:nvPr/>
        </p:nvSpPr>
        <p:spPr>
          <a:xfrm>
            <a:off x="1182624" y="2010155"/>
            <a:ext cx="3220212" cy="27630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object 4">
            <a:extLst>
              <a:ext uri="{FF2B5EF4-FFF2-40B4-BE49-F238E27FC236}">
                <a16:creationId xmlns:a16="http://schemas.microsoft.com/office/drawing/2014/main" id="{80BE72FE-BFFA-42CD-A602-BA3C05A85919}"/>
              </a:ext>
            </a:extLst>
          </p:cNvPr>
          <p:cNvSpPr txBox="1"/>
          <p:nvPr/>
        </p:nvSpPr>
        <p:spPr>
          <a:xfrm>
            <a:off x="9341611" y="2469007"/>
            <a:ext cx="1837689" cy="1428750"/>
          </a:xfrm>
          <a:prstGeom prst="rect">
            <a:avLst/>
          </a:prstGeom>
        </p:spPr>
        <p:txBody>
          <a:bodyPr vert="horz" wrap="square" lIns="0" tIns="47625" rIns="0" bIns="0" rtlCol="0">
            <a:spAutoFit/>
          </a:bodyPr>
          <a:lstStyle/>
          <a:p>
            <a:pPr marL="12700" marR="5080">
              <a:lnSpc>
                <a:spcPts val="2160"/>
              </a:lnSpc>
              <a:spcBef>
                <a:spcPts val="375"/>
              </a:spcBef>
            </a:pPr>
            <a:r>
              <a:rPr sz="2000" spc="-35" dirty="0">
                <a:solidFill>
                  <a:srgbClr val="404040"/>
                </a:solidFill>
                <a:latin typeface="Carlito"/>
                <a:cs typeface="Carlito"/>
              </a:rPr>
              <a:t>First </a:t>
            </a:r>
            <a:r>
              <a:rPr sz="2000" spc="-20" dirty="0">
                <a:solidFill>
                  <a:srgbClr val="404040"/>
                </a:solidFill>
                <a:latin typeface="Carlito"/>
                <a:cs typeface="Carlito"/>
              </a:rPr>
              <a:t>five </a:t>
            </a:r>
            <a:r>
              <a:rPr sz="2000" spc="-5" dirty="0">
                <a:solidFill>
                  <a:srgbClr val="404040"/>
                </a:solidFill>
                <a:latin typeface="Carlito"/>
                <a:cs typeface="Carlito"/>
              </a:rPr>
              <a:t>entries  </a:t>
            </a:r>
            <a:r>
              <a:rPr sz="2000" dirty="0">
                <a:solidFill>
                  <a:srgbClr val="404040"/>
                </a:solidFill>
                <a:latin typeface="Carlito"/>
                <a:cs typeface="Carlito"/>
              </a:rPr>
              <a:t>in </a:t>
            </a:r>
            <a:r>
              <a:rPr sz="2000" spc="-5" dirty="0">
                <a:solidFill>
                  <a:srgbClr val="404040"/>
                </a:solidFill>
                <a:latin typeface="Carlito"/>
                <a:cs typeface="Carlito"/>
              </a:rPr>
              <a:t>database with  Launch </a:t>
            </a:r>
            <a:r>
              <a:rPr sz="2000" spc="-15" dirty="0">
                <a:solidFill>
                  <a:srgbClr val="404040"/>
                </a:solidFill>
                <a:latin typeface="Carlito"/>
                <a:cs typeface="Carlito"/>
              </a:rPr>
              <a:t>Site</a:t>
            </a:r>
            <a:r>
              <a:rPr sz="2000" spc="-100" dirty="0">
                <a:solidFill>
                  <a:srgbClr val="404040"/>
                </a:solidFill>
                <a:latin typeface="Carlito"/>
                <a:cs typeface="Carlito"/>
              </a:rPr>
              <a:t> </a:t>
            </a:r>
            <a:r>
              <a:rPr sz="2000" spc="-5" dirty="0">
                <a:solidFill>
                  <a:srgbClr val="404040"/>
                </a:solidFill>
                <a:latin typeface="Carlito"/>
                <a:cs typeface="Carlito"/>
              </a:rPr>
              <a:t>name  </a:t>
            </a:r>
            <a:r>
              <a:rPr sz="2000" dirty="0">
                <a:solidFill>
                  <a:srgbClr val="404040"/>
                </a:solidFill>
                <a:latin typeface="Carlito"/>
                <a:cs typeface="Carlito"/>
              </a:rPr>
              <a:t>beginning </a:t>
            </a:r>
            <a:r>
              <a:rPr sz="2000" spc="-5" dirty="0">
                <a:solidFill>
                  <a:srgbClr val="404040"/>
                </a:solidFill>
                <a:latin typeface="Carlito"/>
                <a:cs typeface="Carlito"/>
              </a:rPr>
              <a:t>with  </a:t>
            </a:r>
            <a:r>
              <a:rPr sz="2000" dirty="0">
                <a:solidFill>
                  <a:srgbClr val="404040"/>
                </a:solidFill>
                <a:latin typeface="Carlito"/>
                <a:cs typeface="Carlito"/>
              </a:rPr>
              <a:t>CCA.</a:t>
            </a:r>
            <a:endParaRPr sz="2000">
              <a:latin typeface="Carlito"/>
              <a:cs typeface="Carlito"/>
            </a:endParaRPr>
          </a:p>
        </p:txBody>
      </p:sp>
      <p:sp>
        <p:nvSpPr>
          <p:cNvPr id="7" name="object 5">
            <a:extLst>
              <a:ext uri="{FF2B5EF4-FFF2-40B4-BE49-F238E27FC236}">
                <a16:creationId xmlns:a16="http://schemas.microsoft.com/office/drawing/2014/main" id="{8F139329-95CD-4DD2-9772-074A5562FBF1}"/>
              </a:ext>
            </a:extLst>
          </p:cNvPr>
          <p:cNvSpPr/>
          <p:nvPr/>
        </p:nvSpPr>
        <p:spPr>
          <a:xfrm>
            <a:off x="873252" y="1853183"/>
            <a:ext cx="8272272" cy="333146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object 4">
            <a:extLst>
              <a:ext uri="{FF2B5EF4-FFF2-40B4-BE49-F238E27FC236}">
                <a16:creationId xmlns:a16="http://schemas.microsoft.com/office/drawing/2014/main" id="{D4C46FBB-9DDB-4121-99FF-D9670DB46ADF}"/>
              </a:ext>
            </a:extLst>
          </p:cNvPr>
          <p:cNvSpPr txBox="1"/>
          <p:nvPr/>
        </p:nvSpPr>
        <p:spPr>
          <a:xfrm>
            <a:off x="7737475" y="221996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a:latin typeface="Carlito"/>
              <a:cs typeface="Carlito"/>
            </a:endParaRPr>
          </a:p>
        </p:txBody>
      </p:sp>
      <p:sp>
        <p:nvSpPr>
          <p:cNvPr id="7" name="object 5">
            <a:extLst>
              <a:ext uri="{FF2B5EF4-FFF2-40B4-BE49-F238E27FC236}">
                <a16:creationId xmlns:a16="http://schemas.microsoft.com/office/drawing/2014/main" id="{7165EAD5-CA8F-45AC-9A44-7BDE9453C336}"/>
              </a:ext>
            </a:extLst>
          </p:cNvPr>
          <p:cNvSpPr/>
          <p:nvPr/>
        </p:nvSpPr>
        <p:spPr>
          <a:xfrm>
            <a:off x="1274063" y="2263139"/>
            <a:ext cx="5687568" cy="2554224"/>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object 4">
            <a:extLst>
              <a:ext uri="{FF2B5EF4-FFF2-40B4-BE49-F238E27FC236}">
                <a16:creationId xmlns:a16="http://schemas.microsoft.com/office/drawing/2014/main" id="{F174679B-1835-4A3E-ABF2-F94449173878}"/>
              </a:ext>
            </a:extLst>
          </p:cNvPr>
          <p:cNvSpPr txBox="1"/>
          <p:nvPr/>
        </p:nvSpPr>
        <p:spPr>
          <a:xfrm>
            <a:off x="8291830" y="2060575"/>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a:latin typeface="Carlito"/>
              <a:cs typeface="Carlito"/>
            </a:endParaRPr>
          </a:p>
        </p:txBody>
      </p:sp>
      <p:sp>
        <p:nvSpPr>
          <p:cNvPr id="7" name="object 5">
            <a:extLst>
              <a:ext uri="{FF2B5EF4-FFF2-40B4-BE49-F238E27FC236}">
                <a16:creationId xmlns:a16="http://schemas.microsoft.com/office/drawing/2014/main" id="{B84F6DEC-1DDE-40E4-8183-2F686CB2FBCF}"/>
              </a:ext>
            </a:extLst>
          </p:cNvPr>
          <p:cNvSpPr/>
          <p:nvPr/>
        </p:nvSpPr>
        <p:spPr>
          <a:xfrm>
            <a:off x="1208532" y="2127504"/>
            <a:ext cx="6364224" cy="286969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object 4">
            <a:extLst>
              <a:ext uri="{FF2B5EF4-FFF2-40B4-BE49-F238E27FC236}">
                <a16:creationId xmlns:a16="http://schemas.microsoft.com/office/drawing/2014/main" id="{A566C43C-D859-46FB-90AF-F8D57970AD67}"/>
              </a:ext>
            </a:extLst>
          </p:cNvPr>
          <p:cNvSpPr txBox="1"/>
          <p:nvPr/>
        </p:nvSpPr>
        <p:spPr>
          <a:xfrm>
            <a:off x="7521067" y="2172462"/>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a:latin typeface="Carlito"/>
              <a:cs typeface="Carlito"/>
            </a:endParaRPr>
          </a:p>
        </p:txBody>
      </p:sp>
      <p:sp>
        <p:nvSpPr>
          <p:cNvPr id="7" name="object 5">
            <a:extLst>
              <a:ext uri="{FF2B5EF4-FFF2-40B4-BE49-F238E27FC236}">
                <a16:creationId xmlns:a16="http://schemas.microsoft.com/office/drawing/2014/main" id="{EDBF4E52-97A5-43A7-8933-F6CDB38716B9}"/>
              </a:ext>
            </a:extLst>
          </p:cNvPr>
          <p:cNvSpPr/>
          <p:nvPr/>
        </p:nvSpPr>
        <p:spPr>
          <a:xfrm>
            <a:off x="1153667" y="2223516"/>
            <a:ext cx="5780532" cy="28605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object 4">
            <a:extLst>
              <a:ext uri="{FF2B5EF4-FFF2-40B4-BE49-F238E27FC236}">
                <a16:creationId xmlns:a16="http://schemas.microsoft.com/office/drawing/2014/main" id="{4030C49B-0CAE-43C9-897F-D5D6E7B2C64F}"/>
              </a:ext>
            </a:extLst>
          </p:cNvPr>
          <p:cNvSpPr txBox="1"/>
          <p:nvPr/>
        </p:nvSpPr>
        <p:spPr>
          <a:xfrm>
            <a:off x="7904226" y="263017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a:latin typeface="Carlito"/>
              <a:cs typeface="Carlito"/>
            </a:endParaRPr>
          </a:p>
        </p:txBody>
      </p:sp>
      <p:sp>
        <p:nvSpPr>
          <p:cNvPr id="7" name="object 5">
            <a:extLst>
              <a:ext uri="{FF2B5EF4-FFF2-40B4-BE49-F238E27FC236}">
                <a16:creationId xmlns:a16="http://schemas.microsoft.com/office/drawing/2014/main" id="{64A36FDA-F516-4235-9A7B-547C4F73F189}"/>
              </a:ext>
            </a:extLst>
          </p:cNvPr>
          <p:cNvSpPr/>
          <p:nvPr/>
        </p:nvSpPr>
        <p:spPr>
          <a:xfrm>
            <a:off x="838200" y="2183892"/>
            <a:ext cx="6886956" cy="2638043"/>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037600"/>
            <a:ext cx="10438697" cy="32616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20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a:t>
            </a:r>
          </a:p>
          <a:p>
            <a:pPr>
              <a:lnSpc>
                <a:spcPct val="100000"/>
              </a:lnSpc>
              <a:spcBef>
                <a:spcPts val="1400"/>
              </a:spcBef>
            </a:pPr>
            <a:r>
              <a:rPr lang="en-GB" sz="2200">
                <a:solidFill>
                  <a:schemeClr val="accent3">
                    <a:lumMod val="25000"/>
                  </a:schemeClr>
                </a:solidFill>
                <a:latin typeface="Abadi" panose="020B0604020104020204" pitchFamily="34" charset="0"/>
              </a:rPr>
              <a:t>Gathered relevant columns to be used as  features. Changed all categorical variables to binary using one hot encoding.  Standardized data and used GridSearchCV to find best parameters for machine learning  models. Visualize accuracy score of all models.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object 4">
            <a:extLst>
              <a:ext uri="{FF2B5EF4-FFF2-40B4-BE49-F238E27FC236}">
                <a16:creationId xmlns:a16="http://schemas.microsoft.com/office/drawing/2014/main" id="{EFA47380-54A9-4017-83B9-78E5ED2A583D}"/>
              </a:ext>
            </a:extLst>
          </p:cNvPr>
          <p:cNvSpPr txBox="1"/>
          <p:nvPr/>
        </p:nvSpPr>
        <p:spPr>
          <a:xfrm>
            <a:off x="7211694" y="2030983"/>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a:latin typeface="Carlito"/>
              <a:cs typeface="Carlito"/>
            </a:endParaRPr>
          </a:p>
        </p:txBody>
      </p:sp>
      <p:sp>
        <p:nvSpPr>
          <p:cNvPr id="7" name="object 5">
            <a:extLst>
              <a:ext uri="{FF2B5EF4-FFF2-40B4-BE49-F238E27FC236}">
                <a16:creationId xmlns:a16="http://schemas.microsoft.com/office/drawing/2014/main" id="{AFD3648A-6A90-4CF6-BF84-72B1ED3886D8}"/>
              </a:ext>
            </a:extLst>
          </p:cNvPr>
          <p:cNvSpPr/>
          <p:nvPr/>
        </p:nvSpPr>
        <p:spPr>
          <a:xfrm>
            <a:off x="1289303" y="2026920"/>
            <a:ext cx="5138928" cy="3441191"/>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object 2">
            <a:extLst>
              <a:ext uri="{FF2B5EF4-FFF2-40B4-BE49-F238E27FC236}">
                <a16:creationId xmlns:a16="http://schemas.microsoft.com/office/drawing/2014/main" id="{B22B9F90-3F31-4D39-8F92-6C6E6E527F43}"/>
              </a:ext>
            </a:extLst>
          </p:cNvPr>
          <p:cNvSpPr/>
          <p:nvPr/>
        </p:nvSpPr>
        <p:spPr>
          <a:xfrm>
            <a:off x="838200" y="1755648"/>
            <a:ext cx="5811011" cy="4885944"/>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4231D2A1-585D-4444-A7F4-80795F499CB4}"/>
              </a:ext>
            </a:extLst>
          </p:cNvPr>
          <p:cNvSpPr txBox="1"/>
          <p:nvPr/>
        </p:nvSpPr>
        <p:spPr>
          <a:xfrm>
            <a:off x="6986778" y="210560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a:latin typeface="Carlito"/>
              <a:cs typeface="Carlito"/>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object 4">
            <a:extLst>
              <a:ext uri="{FF2B5EF4-FFF2-40B4-BE49-F238E27FC236}">
                <a16:creationId xmlns:a16="http://schemas.microsoft.com/office/drawing/2014/main" id="{415BCC9C-2492-4D30-B52B-026C04E9012F}"/>
              </a:ext>
            </a:extLst>
          </p:cNvPr>
          <p:cNvSpPr txBox="1"/>
          <p:nvPr/>
        </p:nvSpPr>
        <p:spPr>
          <a:xfrm>
            <a:off x="7584693" y="2591562"/>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a:latin typeface="Carlito"/>
              <a:cs typeface="Carlito"/>
            </a:endParaRPr>
          </a:p>
        </p:txBody>
      </p:sp>
      <p:sp>
        <p:nvSpPr>
          <p:cNvPr id="7" name="object 5">
            <a:extLst>
              <a:ext uri="{FF2B5EF4-FFF2-40B4-BE49-F238E27FC236}">
                <a16:creationId xmlns:a16="http://schemas.microsoft.com/office/drawing/2014/main" id="{3544F441-51C6-4846-BA7F-A60DA58C3B3A}"/>
              </a:ext>
            </a:extLst>
          </p:cNvPr>
          <p:cNvSpPr/>
          <p:nvPr/>
        </p:nvSpPr>
        <p:spPr>
          <a:xfrm>
            <a:off x="135636" y="2630423"/>
            <a:ext cx="7306056" cy="2077212"/>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object 4">
            <a:extLst>
              <a:ext uri="{FF2B5EF4-FFF2-40B4-BE49-F238E27FC236}">
                <a16:creationId xmlns:a16="http://schemas.microsoft.com/office/drawing/2014/main" id="{D031F80D-A853-4141-ACD0-4C45E4A55377}"/>
              </a:ext>
            </a:extLst>
          </p:cNvPr>
          <p:cNvSpPr txBox="1"/>
          <p:nvPr/>
        </p:nvSpPr>
        <p:spPr>
          <a:xfrm>
            <a:off x="6923278" y="2256789"/>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a:latin typeface="Carlito"/>
              <a:cs typeface="Carlito"/>
            </a:endParaRPr>
          </a:p>
        </p:txBody>
      </p:sp>
      <p:sp>
        <p:nvSpPr>
          <p:cNvPr id="8" name="object 5">
            <a:extLst>
              <a:ext uri="{FF2B5EF4-FFF2-40B4-BE49-F238E27FC236}">
                <a16:creationId xmlns:a16="http://schemas.microsoft.com/office/drawing/2014/main" id="{D91E8317-6AE2-40B5-85D1-311BA19BDE7D}"/>
              </a:ext>
            </a:extLst>
          </p:cNvPr>
          <p:cNvSpPr/>
          <p:nvPr/>
        </p:nvSpPr>
        <p:spPr>
          <a:xfrm>
            <a:off x="478536" y="2307335"/>
            <a:ext cx="6257544" cy="239877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Locations</a:t>
            </a:r>
            <a:endParaRPr lang="en-US" dirty="0">
              <a:solidFill>
                <a:srgbClr val="0B49CB"/>
              </a:solidFill>
              <a:latin typeface="Abadi"/>
            </a:endParaRPr>
          </a:p>
        </p:txBody>
      </p:sp>
      <p:sp>
        <p:nvSpPr>
          <p:cNvPr id="6" name="object 3">
            <a:extLst>
              <a:ext uri="{FF2B5EF4-FFF2-40B4-BE49-F238E27FC236}">
                <a16:creationId xmlns:a16="http://schemas.microsoft.com/office/drawing/2014/main" id="{164E5279-5B92-4095-BE9F-A4E5CE76CB49}"/>
              </a:ext>
            </a:extLst>
          </p:cNvPr>
          <p:cNvSpPr txBox="1"/>
          <p:nvPr/>
        </p:nvSpPr>
        <p:spPr>
          <a:xfrm>
            <a:off x="820013" y="5535879"/>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a:latin typeface="Carlito"/>
              <a:cs typeface="Carlito"/>
            </a:endParaRPr>
          </a:p>
        </p:txBody>
      </p:sp>
      <p:sp>
        <p:nvSpPr>
          <p:cNvPr id="7" name="object 4">
            <a:extLst>
              <a:ext uri="{FF2B5EF4-FFF2-40B4-BE49-F238E27FC236}">
                <a16:creationId xmlns:a16="http://schemas.microsoft.com/office/drawing/2014/main" id="{90E38C42-D605-4E05-A0AF-7101B12CCD6C}"/>
              </a:ext>
            </a:extLst>
          </p:cNvPr>
          <p:cNvSpPr/>
          <p:nvPr/>
        </p:nvSpPr>
        <p:spPr>
          <a:xfrm>
            <a:off x="854963" y="179679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Color-Coded Launch Markers</a:t>
            </a:r>
            <a:endParaRPr lang="en-US" dirty="0">
              <a:solidFill>
                <a:srgbClr val="0B49CB"/>
              </a:solidFill>
              <a:latin typeface="Abadi"/>
            </a:endParaRPr>
          </a:p>
        </p:txBody>
      </p:sp>
      <p:sp>
        <p:nvSpPr>
          <p:cNvPr id="6" name="object 3">
            <a:extLst>
              <a:ext uri="{FF2B5EF4-FFF2-40B4-BE49-F238E27FC236}">
                <a16:creationId xmlns:a16="http://schemas.microsoft.com/office/drawing/2014/main" id="{B86B5FAB-7A09-46C1-967D-64ACFC126370}"/>
              </a:ext>
            </a:extLst>
          </p:cNvPr>
          <p:cNvSpPr txBox="1"/>
          <p:nvPr/>
        </p:nvSpPr>
        <p:spPr>
          <a:xfrm>
            <a:off x="1232712" y="5356656"/>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a:latin typeface="Carlito"/>
              <a:cs typeface="Carlito"/>
            </a:endParaRPr>
          </a:p>
        </p:txBody>
      </p:sp>
      <p:sp>
        <p:nvSpPr>
          <p:cNvPr id="7" name="object 4">
            <a:extLst>
              <a:ext uri="{FF2B5EF4-FFF2-40B4-BE49-F238E27FC236}">
                <a16:creationId xmlns:a16="http://schemas.microsoft.com/office/drawing/2014/main" id="{436651BE-C689-4794-ACB3-233FD9249ADB}"/>
              </a:ext>
            </a:extLst>
          </p:cNvPr>
          <p:cNvSpPr/>
          <p:nvPr/>
        </p:nvSpPr>
        <p:spPr>
          <a:xfrm>
            <a:off x="2889504" y="1801367"/>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Key Location Proximities</a:t>
            </a:r>
            <a:endParaRPr lang="en-US" dirty="0">
              <a:solidFill>
                <a:srgbClr val="0B49CB"/>
              </a:solidFill>
              <a:latin typeface="Abadi"/>
            </a:endParaRPr>
          </a:p>
        </p:txBody>
      </p:sp>
      <p:sp>
        <p:nvSpPr>
          <p:cNvPr id="6" name="object 3">
            <a:extLst>
              <a:ext uri="{FF2B5EF4-FFF2-40B4-BE49-F238E27FC236}">
                <a16:creationId xmlns:a16="http://schemas.microsoft.com/office/drawing/2014/main" id="{C55552C5-7122-4F09-A7A9-500A90108B62}"/>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a:latin typeface="Carlito"/>
              <a:cs typeface="Carlito"/>
            </a:endParaRPr>
          </a:p>
        </p:txBody>
      </p:sp>
      <p:sp>
        <p:nvSpPr>
          <p:cNvPr id="7" name="object 4">
            <a:extLst>
              <a:ext uri="{FF2B5EF4-FFF2-40B4-BE49-F238E27FC236}">
                <a16:creationId xmlns:a16="http://schemas.microsoft.com/office/drawing/2014/main" id="{287030A6-98B0-4268-AF47-9A78F87A0FFD}"/>
              </a:ext>
            </a:extLst>
          </p:cNvPr>
          <p:cNvSpPr/>
          <p:nvPr/>
        </p:nvSpPr>
        <p:spPr>
          <a:xfrm>
            <a:off x="1097280" y="1837944"/>
            <a:ext cx="8389620" cy="1723643"/>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5249BE81-CE0D-40D7-A0C4-23910EDB1BD8}"/>
              </a:ext>
            </a:extLst>
          </p:cNvPr>
          <p:cNvGrpSpPr/>
          <p:nvPr/>
        </p:nvGrpSpPr>
        <p:grpSpPr>
          <a:xfrm>
            <a:off x="2802635" y="3552444"/>
            <a:ext cx="7505700" cy="1562100"/>
            <a:chOff x="2802635" y="3552444"/>
            <a:chExt cx="7505700" cy="1562100"/>
          </a:xfrm>
        </p:grpSpPr>
        <p:sp>
          <p:nvSpPr>
            <p:cNvPr id="10" name="object 6">
              <a:extLst>
                <a:ext uri="{FF2B5EF4-FFF2-40B4-BE49-F238E27FC236}">
                  <a16:creationId xmlns:a16="http://schemas.microsoft.com/office/drawing/2014/main" id="{936CD424-9919-4A9D-990C-B845EEF60C4C}"/>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9830F542-47C4-4240-B774-43450C37430E}"/>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solidFill>
                  <a:srgbClr val="0B49CB"/>
                </a:solidFill>
                <a:latin typeface="Abadi"/>
              </a:rPr>
              <a:t>Successful Launches Across Launch Sites	</a:t>
            </a:r>
            <a:endParaRPr lang="en-US" dirty="0">
              <a:solidFill>
                <a:srgbClr val="0B49CB"/>
              </a:solidFill>
              <a:latin typeface="Abadi"/>
            </a:endParaRPr>
          </a:p>
        </p:txBody>
      </p:sp>
      <p:sp>
        <p:nvSpPr>
          <p:cNvPr id="6" name="object 3">
            <a:extLst>
              <a:ext uri="{FF2B5EF4-FFF2-40B4-BE49-F238E27FC236}">
                <a16:creationId xmlns:a16="http://schemas.microsoft.com/office/drawing/2014/main" id="{93962990-D3FE-4D6F-AEE5-B1025C5C15AF}"/>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a:latin typeface="Carlito"/>
              <a:cs typeface="Carlito"/>
            </a:endParaRPr>
          </a:p>
        </p:txBody>
      </p:sp>
      <p:sp>
        <p:nvSpPr>
          <p:cNvPr id="7" name="object 4">
            <a:extLst>
              <a:ext uri="{FF2B5EF4-FFF2-40B4-BE49-F238E27FC236}">
                <a16:creationId xmlns:a16="http://schemas.microsoft.com/office/drawing/2014/main" id="{770E330D-421A-4052-B4A2-AEAC26A839C6}"/>
              </a:ext>
            </a:extLst>
          </p:cNvPr>
          <p:cNvSpPr/>
          <p:nvPr/>
        </p:nvSpPr>
        <p:spPr>
          <a:xfrm>
            <a:off x="4355591" y="1923288"/>
            <a:ext cx="2570988" cy="2581656"/>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00B18CD2-9315-47D7-B07F-9FF865DD25A9}"/>
              </a:ext>
            </a:extLst>
          </p:cNvPr>
          <p:cNvSpPr/>
          <p:nvPr/>
        </p:nvSpPr>
        <p:spPr>
          <a:xfrm>
            <a:off x="7970519" y="2189988"/>
            <a:ext cx="1085087" cy="66598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21600"/>
            <a:ext cx="10280503" cy="420397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GB" sz="2600" b="1">
                <a:solidFill>
                  <a:schemeClr val="accent3">
                    <a:lumMod val="25000"/>
                  </a:schemeClr>
                </a:solidFill>
                <a:latin typeface="Abadi" panose="020B0604020104020204" pitchFamily="34" charset="0"/>
              </a:rPr>
              <a:t>Background:</a:t>
            </a:r>
          </a:p>
          <a:p>
            <a:pPr>
              <a:spcBef>
                <a:spcPts val="1400"/>
              </a:spcBef>
            </a:pPr>
            <a:r>
              <a:rPr lang="en-GB" sz="2200">
                <a:solidFill>
                  <a:schemeClr val="accent3">
                    <a:lumMod val="25000"/>
                  </a:schemeClr>
                </a:solidFill>
                <a:latin typeface="Abadi" panose="020B0604020104020204" pitchFamily="34" charset="0"/>
              </a:rPr>
              <a:t>Commercial Space Age is Here</a:t>
            </a:r>
          </a:p>
          <a:p>
            <a:pPr>
              <a:spcBef>
                <a:spcPts val="1400"/>
              </a:spcBef>
            </a:pPr>
            <a:r>
              <a:rPr lang="en-GB" sz="2200">
                <a:solidFill>
                  <a:schemeClr val="accent3">
                    <a:lumMod val="25000"/>
                  </a:schemeClr>
                </a:solidFill>
                <a:latin typeface="Abadi" panose="020B0604020104020204" pitchFamily="34" charset="0"/>
              </a:rPr>
              <a:t>Space X has best pricing ($62 million vs. $165 million USD)</a:t>
            </a:r>
          </a:p>
          <a:p>
            <a:pPr>
              <a:spcBef>
                <a:spcPts val="1400"/>
              </a:spcBef>
            </a:pPr>
            <a:r>
              <a:rPr lang="en-GB" sz="2200">
                <a:solidFill>
                  <a:schemeClr val="accent3">
                    <a:lumMod val="25000"/>
                  </a:schemeClr>
                </a:solidFill>
                <a:latin typeface="Abadi" panose="020B0604020104020204" pitchFamily="34" charset="0"/>
              </a:rPr>
              <a:t>Largely due to ability to recover part of rocket (Stage 1)</a:t>
            </a:r>
          </a:p>
          <a:p>
            <a:pPr>
              <a:spcBef>
                <a:spcPts val="1400"/>
              </a:spcBef>
            </a:pPr>
            <a:r>
              <a:rPr lang="en-GB" sz="2200">
                <a:solidFill>
                  <a:schemeClr val="accent3">
                    <a:lumMod val="25000"/>
                  </a:schemeClr>
                </a:solidFill>
                <a:latin typeface="Abadi" panose="020B0604020104020204" pitchFamily="34" charset="0"/>
              </a:rPr>
              <a:t>Space Y wants to compete with Space X</a:t>
            </a:r>
          </a:p>
          <a:p>
            <a:pPr>
              <a:spcBef>
                <a:spcPts val="1400"/>
              </a:spcBef>
            </a:pPr>
            <a:endParaRPr lang="en-GB" sz="2200">
              <a:solidFill>
                <a:schemeClr val="accent3">
                  <a:lumMod val="25000"/>
                </a:schemeClr>
              </a:solidFill>
              <a:latin typeface="Abadi" panose="020B0604020104020204" pitchFamily="34" charset="0"/>
            </a:endParaRPr>
          </a:p>
          <a:p>
            <a:pPr>
              <a:spcBef>
                <a:spcPts val="1400"/>
              </a:spcBef>
            </a:pPr>
            <a:endParaRPr lang="en-GB" sz="2200">
              <a:solidFill>
                <a:schemeClr val="accent3">
                  <a:lumMod val="25000"/>
                </a:schemeClr>
              </a:solidFill>
              <a:latin typeface="Abadi" panose="020B0604020104020204" pitchFamily="34" charset="0"/>
            </a:endParaRPr>
          </a:p>
          <a:p>
            <a:pPr marL="0" indent="0" algn="ctr">
              <a:spcBef>
                <a:spcPts val="1400"/>
              </a:spcBef>
              <a:buNone/>
            </a:pPr>
            <a:r>
              <a:rPr lang="en-GB" sz="3000" b="1">
                <a:solidFill>
                  <a:schemeClr val="accent3">
                    <a:lumMod val="25000"/>
                  </a:schemeClr>
                </a:solidFill>
                <a:latin typeface="Abadi" panose="020B0604020104020204" pitchFamily="34" charset="0"/>
              </a:rPr>
              <a:t>Problem:</a:t>
            </a:r>
          </a:p>
          <a:p>
            <a:pPr>
              <a:spcBef>
                <a:spcPts val="1400"/>
              </a:spcBef>
            </a:pPr>
            <a:r>
              <a:rPr lang="en-GB" sz="220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solidFill>
                  <a:srgbClr val="0B49CB"/>
                </a:solidFill>
                <a:latin typeface="Abadi"/>
              </a:rPr>
              <a:t>Highest Success Rate Launch Site	</a:t>
            </a:r>
            <a:endParaRPr lang="en-US" dirty="0">
              <a:solidFill>
                <a:srgbClr val="0B49CB"/>
              </a:solidFill>
              <a:latin typeface="Abadi"/>
            </a:endParaRPr>
          </a:p>
        </p:txBody>
      </p:sp>
      <p:sp>
        <p:nvSpPr>
          <p:cNvPr id="6" name="object 3">
            <a:extLst>
              <a:ext uri="{FF2B5EF4-FFF2-40B4-BE49-F238E27FC236}">
                <a16:creationId xmlns:a16="http://schemas.microsoft.com/office/drawing/2014/main" id="{25F85123-EC32-4352-BBC7-88CCB0F77EF9}"/>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a:latin typeface="Carlito"/>
              <a:cs typeface="Carlito"/>
            </a:endParaRPr>
          </a:p>
        </p:txBody>
      </p:sp>
      <p:sp>
        <p:nvSpPr>
          <p:cNvPr id="7" name="object 4">
            <a:extLst>
              <a:ext uri="{FF2B5EF4-FFF2-40B4-BE49-F238E27FC236}">
                <a16:creationId xmlns:a16="http://schemas.microsoft.com/office/drawing/2014/main" id="{0FB5A423-D2D9-41BB-9D0D-FADDA819445F}"/>
              </a:ext>
            </a:extLst>
          </p:cNvPr>
          <p:cNvSpPr/>
          <p:nvPr/>
        </p:nvSpPr>
        <p:spPr>
          <a:xfrm>
            <a:off x="4811267" y="2243327"/>
            <a:ext cx="2570988" cy="2570988"/>
          </a:xfrm>
          <a:prstGeom prst="rect">
            <a:avLst/>
          </a:prstGeom>
          <a:blipFill>
            <a:blip r:embed="rId3"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0B523159-361C-4F3E-BDF2-AB5C73D12116}"/>
              </a:ext>
            </a:extLst>
          </p:cNvPr>
          <p:cNvSpPr/>
          <p:nvPr/>
        </p:nvSpPr>
        <p:spPr>
          <a:xfrm>
            <a:off x="1248155" y="2308860"/>
            <a:ext cx="3401568" cy="152400"/>
          </a:xfrm>
          <a:prstGeom prst="rect">
            <a:avLst/>
          </a:prstGeom>
          <a:blipFill>
            <a:blip r:embed="rId4" cstate="print"/>
            <a:stretch>
              <a:fillRect/>
            </a:stretch>
          </a:blipFill>
        </p:spPr>
        <p:txBody>
          <a:bodyPr wrap="square" lIns="0" tIns="0" rIns="0" bIns="0" rtlCol="0"/>
          <a:lstStyle/>
          <a:p>
            <a:endParaRPr/>
          </a:p>
        </p:txBody>
      </p:sp>
      <p:sp>
        <p:nvSpPr>
          <p:cNvPr id="10" name="object 6">
            <a:extLst>
              <a:ext uri="{FF2B5EF4-FFF2-40B4-BE49-F238E27FC236}">
                <a16:creationId xmlns:a16="http://schemas.microsoft.com/office/drawing/2014/main" id="{92808275-2C83-4DD5-937B-A84FE1E0CCA8}"/>
              </a:ext>
            </a:extLst>
          </p:cNvPr>
          <p:cNvSpPr/>
          <p:nvPr/>
        </p:nvSpPr>
        <p:spPr>
          <a:xfrm>
            <a:off x="8031480" y="2429255"/>
            <a:ext cx="324611" cy="30480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a:solidFill>
                  <a:srgbClr val="0B49CB"/>
                </a:solidFill>
                <a:latin typeface="Abadi"/>
              </a:rPr>
              <a:t>Payload Mass vs. Success vs. Booster  Version Category	</a:t>
            </a:r>
            <a:endParaRPr lang="en-US" dirty="0">
              <a:solidFill>
                <a:srgbClr val="0B49CB"/>
              </a:solidFill>
              <a:latin typeface="Abadi"/>
            </a:endParaRPr>
          </a:p>
        </p:txBody>
      </p:sp>
      <p:sp>
        <p:nvSpPr>
          <p:cNvPr id="6" name="object 3">
            <a:extLst>
              <a:ext uri="{FF2B5EF4-FFF2-40B4-BE49-F238E27FC236}">
                <a16:creationId xmlns:a16="http://schemas.microsoft.com/office/drawing/2014/main" id="{55519933-3C71-48F1-9797-511436B2EFD3}"/>
              </a:ext>
            </a:extLst>
          </p:cNvPr>
          <p:cNvSpPr txBox="1"/>
          <p:nvPr/>
        </p:nvSpPr>
        <p:spPr>
          <a:xfrm>
            <a:off x="1084275" y="4868926"/>
            <a:ext cx="9767570"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a:latin typeface="Carlito"/>
              <a:cs typeface="Carlito"/>
            </a:endParaRPr>
          </a:p>
        </p:txBody>
      </p:sp>
      <p:sp>
        <p:nvSpPr>
          <p:cNvPr id="7" name="object 4">
            <a:extLst>
              <a:ext uri="{FF2B5EF4-FFF2-40B4-BE49-F238E27FC236}">
                <a16:creationId xmlns:a16="http://schemas.microsoft.com/office/drawing/2014/main" id="{2CF4DFCD-44B8-4881-9E6F-844F2E799E4C}"/>
              </a:ext>
            </a:extLst>
          </p:cNvPr>
          <p:cNvSpPr/>
          <p:nvPr/>
        </p:nvSpPr>
        <p:spPr>
          <a:xfrm>
            <a:off x="417958" y="1774321"/>
            <a:ext cx="11568046" cy="298156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6">
            <a:extLst>
              <a:ext uri="{FF2B5EF4-FFF2-40B4-BE49-F238E27FC236}">
                <a16:creationId xmlns:a16="http://schemas.microsoft.com/office/drawing/2014/main" id="{B085F419-C606-4952-BBE1-460E701837DF}"/>
              </a:ext>
            </a:extLst>
          </p:cNvPr>
          <p:cNvSpPr txBox="1"/>
          <p:nvPr/>
        </p:nvSpPr>
        <p:spPr>
          <a:xfrm>
            <a:off x="1176019" y="500039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solidFill>
                  <a:schemeClr val="accent1"/>
                </a:solidFill>
                <a:latin typeface="Carlito"/>
                <a:cs typeface="Carlito"/>
              </a:rPr>
              <a:t>All models had virtually the </a:t>
            </a:r>
            <a:r>
              <a:rPr sz="1600" spc="-10" dirty="0">
                <a:solidFill>
                  <a:schemeClr val="accent1"/>
                </a:solidFill>
                <a:latin typeface="Carlito"/>
                <a:cs typeface="Carlito"/>
              </a:rPr>
              <a:t>same </a:t>
            </a:r>
            <a:r>
              <a:rPr sz="1600" spc="-20" dirty="0">
                <a:solidFill>
                  <a:schemeClr val="accent1"/>
                </a:solidFill>
                <a:latin typeface="Carlito"/>
                <a:cs typeface="Carlito"/>
              </a:rPr>
              <a:t>accuracy </a:t>
            </a:r>
            <a:r>
              <a:rPr sz="1600" spc="-5" dirty="0">
                <a:solidFill>
                  <a:schemeClr val="accent1"/>
                </a:solidFill>
                <a:latin typeface="Carlito"/>
                <a:cs typeface="Carlito"/>
              </a:rPr>
              <a:t>on the </a:t>
            </a:r>
            <a:r>
              <a:rPr sz="1600" spc="-20" dirty="0">
                <a:solidFill>
                  <a:schemeClr val="accent1"/>
                </a:solidFill>
                <a:latin typeface="Carlito"/>
                <a:cs typeface="Carlito"/>
              </a:rPr>
              <a:t>test set </a:t>
            </a:r>
            <a:r>
              <a:rPr sz="1600" spc="-15" dirty="0">
                <a:solidFill>
                  <a:schemeClr val="accent1"/>
                </a:solidFill>
                <a:latin typeface="Carlito"/>
                <a:cs typeface="Carlito"/>
              </a:rPr>
              <a:t>at </a:t>
            </a:r>
            <a:r>
              <a:rPr sz="1600" spc="-20" dirty="0">
                <a:solidFill>
                  <a:schemeClr val="accent1"/>
                </a:solidFill>
                <a:latin typeface="Carlito"/>
                <a:cs typeface="Carlito"/>
              </a:rPr>
              <a:t>83.33% </a:t>
            </a:r>
            <a:r>
              <a:rPr sz="1600" spc="-45" dirty="0">
                <a:solidFill>
                  <a:schemeClr val="accent1"/>
                </a:solidFill>
                <a:latin typeface="Carlito"/>
                <a:cs typeface="Carlito"/>
              </a:rPr>
              <a:t>accuracy.  </a:t>
            </a:r>
            <a:r>
              <a:rPr sz="1600" dirty="0">
                <a:solidFill>
                  <a:schemeClr val="accent1"/>
                </a:solidFill>
                <a:latin typeface="Carlito"/>
                <a:cs typeface="Carlito"/>
              </a:rPr>
              <a:t>It </a:t>
            </a:r>
            <a:r>
              <a:rPr sz="1600" spc="-5" dirty="0">
                <a:solidFill>
                  <a:schemeClr val="accent1"/>
                </a:solidFill>
                <a:latin typeface="Carlito"/>
                <a:cs typeface="Carlito"/>
              </a:rPr>
              <a:t>should be </a:t>
            </a:r>
            <a:r>
              <a:rPr sz="1600" spc="-15" dirty="0">
                <a:solidFill>
                  <a:schemeClr val="accent1"/>
                </a:solidFill>
                <a:latin typeface="Carlito"/>
                <a:cs typeface="Carlito"/>
              </a:rPr>
              <a:t>noted </a:t>
            </a:r>
            <a:r>
              <a:rPr sz="1600" spc="-10" dirty="0">
                <a:solidFill>
                  <a:schemeClr val="accent1"/>
                </a:solidFill>
                <a:latin typeface="Carlito"/>
                <a:cs typeface="Carlito"/>
              </a:rPr>
              <a:t>that </a:t>
            </a:r>
            <a:r>
              <a:rPr sz="1600" spc="-20" dirty="0">
                <a:solidFill>
                  <a:schemeClr val="accent1"/>
                </a:solidFill>
                <a:latin typeface="Carlito"/>
                <a:cs typeface="Carlito"/>
              </a:rPr>
              <a:t>test size </a:t>
            </a:r>
            <a:r>
              <a:rPr sz="1600" dirty="0">
                <a:solidFill>
                  <a:schemeClr val="accent1"/>
                </a:solidFill>
                <a:latin typeface="Carlito"/>
                <a:cs typeface="Carlito"/>
              </a:rPr>
              <a:t>is </a:t>
            </a:r>
            <a:r>
              <a:rPr sz="1600" spc="-5" dirty="0">
                <a:solidFill>
                  <a:schemeClr val="accent1"/>
                </a:solidFill>
                <a:latin typeface="Carlito"/>
                <a:cs typeface="Carlito"/>
              </a:rPr>
              <a:t>small </a:t>
            </a:r>
            <a:r>
              <a:rPr sz="1600" spc="-15" dirty="0">
                <a:solidFill>
                  <a:schemeClr val="accent1"/>
                </a:solidFill>
                <a:latin typeface="Carlito"/>
                <a:cs typeface="Carlito"/>
              </a:rPr>
              <a:t>at </a:t>
            </a:r>
            <a:r>
              <a:rPr sz="1600" spc="-5" dirty="0">
                <a:solidFill>
                  <a:schemeClr val="accent1"/>
                </a:solidFill>
                <a:latin typeface="Carlito"/>
                <a:cs typeface="Carlito"/>
              </a:rPr>
              <a:t>only </a:t>
            </a:r>
            <a:r>
              <a:rPr sz="1600" spc="-10" dirty="0">
                <a:solidFill>
                  <a:schemeClr val="accent1"/>
                </a:solidFill>
                <a:latin typeface="Carlito"/>
                <a:cs typeface="Carlito"/>
              </a:rPr>
              <a:t>sample </a:t>
            </a:r>
            <a:r>
              <a:rPr sz="1600" spc="-20" dirty="0">
                <a:solidFill>
                  <a:schemeClr val="accent1"/>
                </a:solidFill>
                <a:latin typeface="Carlito"/>
                <a:cs typeface="Carlito"/>
              </a:rPr>
              <a:t>size </a:t>
            </a:r>
            <a:r>
              <a:rPr sz="1600" spc="-5" dirty="0">
                <a:solidFill>
                  <a:schemeClr val="accent1"/>
                </a:solidFill>
                <a:latin typeface="Carlito"/>
                <a:cs typeface="Carlito"/>
              </a:rPr>
              <a:t>of</a:t>
            </a:r>
            <a:r>
              <a:rPr sz="1600" spc="-204" dirty="0">
                <a:solidFill>
                  <a:schemeClr val="accent1"/>
                </a:solidFill>
                <a:latin typeface="Carlito"/>
                <a:cs typeface="Carlito"/>
              </a:rPr>
              <a:t> </a:t>
            </a:r>
            <a:r>
              <a:rPr sz="1600" spc="-10" dirty="0">
                <a:solidFill>
                  <a:schemeClr val="accent1"/>
                </a:solidFill>
                <a:latin typeface="Carlito"/>
                <a:cs typeface="Carlito"/>
              </a:rPr>
              <a:t>18.</a:t>
            </a:r>
            <a:endParaRPr sz="1600">
              <a:solidFill>
                <a:schemeClr val="accent1"/>
              </a:solidFill>
              <a:latin typeface="Carlito"/>
              <a:cs typeface="Carlito"/>
            </a:endParaRPr>
          </a:p>
          <a:p>
            <a:pPr marL="12700">
              <a:lnSpc>
                <a:spcPct val="100000"/>
              </a:lnSpc>
              <a:spcBef>
                <a:spcPts val="250"/>
              </a:spcBef>
            </a:pPr>
            <a:r>
              <a:rPr sz="1600" spc="-5" dirty="0">
                <a:solidFill>
                  <a:schemeClr val="accent1"/>
                </a:solidFill>
                <a:latin typeface="Carlito"/>
                <a:cs typeface="Carlito"/>
              </a:rPr>
              <a:t>This </a:t>
            </a:r>
            <a:r>
              <a:rPr sz="1600" spc="-20" dirty="0">
                <a:solidFill>
                  <a:schemeClr val="accent1"/>
                </a:solidFill>
                <a:latin typeface="Carlito"/>
                <a:cs typeface="Carlito"/>
              </a:rPr>
              <a:t>can cause large variance </a:t>
            </a:r>
            <a:r>
              <a:rPr sz="1600" dirty="0">
                <a:solidFill>
                  <a:schemeClr val="accent1"/>
                </a:solidFill>
                <a:latin typeface="Carlito"/>
                <a:cs typeface="Carlito"/>
              </a:rPr>
              <a:t>in </a:t>
            </a:r>
            <a:r>
              <a:rPr sz="1600" spc="-20" dirty="0">
                <a:solidFill>
                  <a:schemeClr val="accent1"/>
                </a:solidFill>
                <a:latin typeface="Carlito"/>
                <a:cs typeface="Carlito"/>
              </a:rPr>
              <a:t>accuracy results, </a:t>
            </a:r>
            <a:r>
              <a:rPr sz="1600" spc="-15" dirty="0">
                <a:solidFill>
                  <a:schemeClr val="accent1"/>
                </a:solidFill>
                <a:latin typeface="Carlito"/>
                <a:cs typeface="Carlito"/>
              </a:rPr>
              <a:t>such </a:t>
            </a:r>
            <a:r>
              <a:rPr sz="1600" spc="-5" dirty="0">
                <a:solidFill>
                  <a:schemeClr val="accent1"/>
                </a:solidFill>
                <a:latin typeface="Carlito"/>
                <a:cs typeface="Carlito"/>
              </a:rPr>
              <a:t>as those in </a:t>
            </a:r>
            <a:r>
              <a:rPr sz="1600" spc="-15" dirty="0">
                <a:solidFill>
                  <a:schemeClr val="accent1"/>
                </a:solidFill>
                <a:latin typeface="Carlito"/>
                <a:cs typeface="Carlito"/>
              </a:rPr>
              <a:t>Decision </a:t>
            </a:r>
            <a:r>
              <a:rPr sz="1600" spc="-65" dirty="0">
                <a:solidFill>
                  <a:schemeClr val="accent1"/>
                </a:solidFill>
                <a:latin typeface="Carlito"/>
                <a:cs typeface="Carlito"/>
              </a:rPr>
              <a:t>Tree </a:t>
            </a:r>
            <a:r>
              <a:rPr sz="1600" spc="-10" dirty="0">
                <a:solidFill>
                  <a:schemeClr val="accent1"/>
                </a:solidFill>
                <a:latin typeface="Carlito"/>
                <a:cs typeface="Carlito"/>
              </a:rPr>
              <a:t>Classifier </a:t>
            </a:r>
            <a:r>
              <a:rPr sz="1600" spc="-5" dirty="0">
                <a:solidFill>
                  <a:schemeClr val="accent1"/>
                </a:solidFill>
                <a:latin typeface="Carlito"/>
                <a:cs typeface="Carlito"/>
              </a:rPr>
              <a:t>model in </a:t>
            </a:r>
            <a:r>
              <a:rPr sz="1600" spc="-25" dirty="0">
                <a:solidFill>
                  <a:schemeClr val="accent1"/>
                </a:solidFill>
                <a:latin typeface="Carlito"/>
                <a:cs typeface="Carlito"/>
              </a:rPr>
              <a:t>repeated</a:t>
            </a:r>
            <a:r>
              <a:rPr sz="1600" spc="60" dirty="0">
                <a:solidFill>
                  <a:schemeClr val="accent1"/>
                </a:solidFill>
                <a:latin typeface="Carlito"/>
                <a:cs typeface="Carlito"/>
              </a:rPr>
              <a:t> </a:t>
            </a:r>
            <a:r>
              <a:rPr sz="1600" spc="-15" dirty="0">
                <a:solidFill>
                  <a:schemeClr val="accent1"/>
                </a:solidFill>
                <a:latin typeface="Carlito"/>
                <a:cs typeface="Carlito"/>
              </a:rPr>
              <a:t>runs.</a:t>
            </a:r>
            <a:endParaRPr sz="1600">
              <a:solidFill>
                <a:schemeClr val="accent1"/>
              </a:solidFill>
              <a:latin typeface="Carlito"/>
              <a:cs typeface="Carlito"/>
            </a:endParaRPr>
          </a:p>
          <a:p>
            <a:pPr marL="12700">
              <a:lnSpc>
                <a:spcPct val="100000"/>
              </a:lnSpc>
              <a:spcBef>
                <a:spcPts val="400"/>
              </a:spcBef>
            </a:pPr>
            <a:r>
              <a:rPr sz="1600" spc="-55" dirty="0">
                <a:solidFill>
                  <a:schemeClr val="accent1"/>
                </a:solidFill>
                <a:latin typeface="Carlito"/>
                <a:cs typeface="Carlito"/>
              </a:rPr>
              <a:t>We </a:t>
            </a:r>
            <a:r>
              <a:rPr sz="1600" spc="-20" dirty="0">
                <a:solidFill>
                  <a:schemeClr val="accent1"/>
                </a:solidFill>
                <a:latin typeface="Carlito"/>
                <a:cs typeface="Carlito"/>
              </a:rPr>
              <a:t>likely </a:t>
            </a:r>
            <a:r>
              <a:rPr sz="1600" spc="-15" dirty="0">
                <a:solidFill>
                  <a:schemeClr val="accent1"/>
                </a:solidFill>
                <a:latin typeface="Carlito"/>
                <a:cs typeface="Carlito"/>
              </a:rPr>
              <a:t>need </a:t>
            </a:r>
            <a:r>
              <a:rPr sz="1600" spc="-25" dirty="0">
                <a:solidFill>
                  <a:schemeClr val="accent1"/>
                </a:solidFill>
                <a:latin typeface="Carlito"/>
                <a:cs typeface="Carlito"/>
              </a:rPr>
              <a:t>more data </a:t>
            </a:r>
            <a:r>
              <a:rPr sz="1600" spc="-15" dirty="0">
                <a:solidFill>
                  <a:schemeClr val="accent1"/>
                </a:solidFill>
                <a:latin typeface="Carlito"/>
                <a:cs typeface="Carlito"/>
              </a:rPr>
              <a:t>to </a:t>
            </a:r>
            <a:r>
              <a:rPr sz="1600" spc="-20" dirty="0">
                <a:solidFill>
                  <a:schemeClr val="accent1"/>
                </a:solidFill>
                <a:latin typeface="Carlito"/>
                <a:cs typeface="Carlito"/>
              </a:rPr>
              <a:t>determine </a:t>
            </a:r>
            <a:r>
              <a:rPr sz="1600" spc="-5" dirty="0">
                <a:solidFill>
                  <a:schemeClr val="accent1"/>
                </a:solidFill>
                <a:latin typeface="Carlito"/>
                <a:cs typeface="Carlito"/>
              </a:rPr>
              <a:t>the </a:t>
            </a:r>
            <a:r>
              <a:rPr sz="1600" spc="-20" dirty="0">
                <a:solidFill>
                  <a:schemeClr val="accent1"/>
                </a:solidFill>
                <a:latin typeface="Carlito"/>
                <a:cs typeface="Carlito"/>
              </a:rPr>
              <a:t>best</a:t>
            </a:r>
            <a:r>
              <a:rPr sz="1600" spc="114" dirty="0">
                <a:solidFill>
                  <a:schemeClr val="accent1"/>
                </a:solidFill>
                <a:latin typeface="Carlito"/>
                <a:cs typeface="Carlito"/>
              </a:rPr>
              <a:t> </a:t>
            </a:r>
            <a:r>
              <a:rPr sz="1600" spc="-15" dirty="0">
                <a:solidFill>
                  <a:schemeClr val="accent1"/>
                </a:solidFill>
                <a:latin typeface="Carlito"/>
                <a:cs typeface="Carlito"/>
              </a:rPr>
              <a:t>model.</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C53848A1-0F2F-4669-8054-4B676DCC257C}"/>
              </a:ext>
            </a:extLst>
          </p:cNvPr>
          <p:cNvSpPr/>
          <p:nvPr/>
        </p:nvSpPr>
        <p:spPr>
          <a:xfrm>
            <a:off x="3086100" y="1207008"/>
            <a:ext cx="5076444" cy="333756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6">
            <a:extLst>
              <a:ext uri="{FF2B5EF4-FFF2-40B4-BE49-F238E27FC236}">
                <a16:creationId xmlns:a16="http://schemas.microsoft.com/office/drawing/2014/main" id="{C25EA305-3752-4E50-A93B-DF56A734E0BF}"/>
              </a:ext>
            </a:extLst>
          </p:cNvPr>
          <p:cNvSpPr txBox="1"/>
          <p:nvPr/>
        </p:nvSpPr>
        <p:spPr>
          <a:xfrm>
            <a:off x="1049223" y="5054879"/>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solidFill>
                  <a:schemeClr val="accent1"/>
                </a:solidFill>
                <a:latin typeface="Carlito"/>
                <a:cs typeface="Carlito"/>
              </a:rPr>
              <a:t>Since </a:t>
            </a:r>
            <a:r>
              <a:rPr sz="1600" dirty="0">
                <a:solidFill>
                  <a:schemeClr val="accent1"/>
                </a:solidFill>
                <a:latin typeface="Carlito"/>
                <a:cs typeface="Carlito"/>
              </a:rPr>
              <a:t>all </a:t>
            </a:r>
            <a:r>
              <a:rPr sz="1600" spc="-5" dirty="0">
                <a:solidFill>
                  <a:schemeClr val="accent1"/>
                </a:solidFill>
                <a:latin typeface="Carlito"/>
                <a:cs typeface="Carlito"/>
              </a:rPr>
              <a:t>models </a:t>
            </a:r>
            <a:r>
              <a:rPr sz="1600" spc="-25" dirty="0">
                <a:solidFill>
                  <a:schemeClr val="accent1"/>
                </a:solidFill>
                <a:latin typeface="Carlito"/>
                <a:cs typeface="Carlito"/>
              </a:rPr>
              <a:t>performed </a:t>
            </a:r>
            <a:r>
              <a:rPr sz="1600" spc="-5" dirty="0">
                <a:solidFill>
                  <a:schemeClr val="accent1"/>
                </a:solidFill>
                <a:latin typeface="Carlito"/>
                <a:cs typeface="Carlito"/>
              </a:rPr>
              <a:t>the </a:t>
            </a:r>
            <a:r>
              <a:rPr sz="1600" spc="-10" dirty="0">
                <a:solidFill>
                  <a:schemeClr val="accent1"/>
                </a:solidFill>
                <a:latin typeface="Carlito"/>
                <a:cs typeface="Carlito"/>
              </a:rPr>
              <a:t>same </a:t>
            </a:r>
            <a:r>
              <a:rPr sz="1600" spc="-25" dirty="0">
                <a:solidFill>
                  <a:schemeClr val="accent1"/>
                </a:solidFill>
                <a:latin typeface="Carlito"/>
                <a:cs typeface="Carlito"/>
              </a:rPr>
              <a:t>for </a:t>
            </a:r>
            <a:r>
              <a:rPr sz="1600" spc="-5" dirty="0">
                <a:solidFill>
                  <a:schemeClr val="accent1"/>
                </a:solidFill>
                <a:latin typeface="Carlito"/>
                <a:cs typeface="Carlito"/>
              </a:rPr>
              <a:t>the </a:t>
            </a:r>
            <a:r>
              <a:rPr sz="1600" spc="-20" dirty="0">
                <a:solidFill>
                  <a:schemeClr val="accent1"/>
                </a:solidFill>
                <a:latin typeface="Carlito"/>
                <a:cs typeface="Carlito"/>
              </a:rPr>
              <a:t>test set, </a:t>
            </a:r>
            <a:r>
              <a:rPr sz="1600" spc="-5" dirty="0">
                <a:solidFill>
                  <a:schemeClr val="accent1"/>
                </a:solidFill>
                <a:latin typeface="Carlito"/>
                <a:cs typeface="Carlito"/>
              </a:rPr>
              <a:t>the </a:t>
            </a:r>
            <a:r>
              <a:rPr sz="1600" spc="-20" dirty="0">
                <a:solidFill>
                  <a:schemeClr val="accent1"/>
                </a:solidFill>
                <a:latin typeface="Carlito"/>
                <a:cs typeface="Carlito"/>
              </a:rPr>
              <a:t>confusion </a:t>
            </a:r>
            <a:r>
              <a:rPr sz="1600" spc="-10" dirty="0">
                <a:solidFill>
                  <a:schemeClr val="accent1"/>
                </a:solidFill>
                <a:latin typeface="Carlito"/>
                <a:cs typeface="Carlito"/>
              </a:rPr>
              <a:t>matrix is </a:t>
            </a:r>
            <a:r>
              <a:rPr sz="1600" spc="-5" dirty="0">
                <a:solidFill>
                  <a:schemeClr val="accent1"/>
                </a:solidFill>
                <a:latin typeface="Carlito"/>
                <a:cs typeface="Carlito"/>
              </a:rPr>
              <a:t>the </a:t>
            </a:r>
            <a:r>
              <a:rPr sz="1600" spc="-10" dirty="0">
                <a:solidFill>
                  <a:schemeClr val="accent1"/>
                </a:solidFill>
                <a:latin typeface="Carlito"/>
                <a:cs typeface="Carlito"/>
              </a:rPr>
              <a:t>same </a:t>
            </a:r>
            <a:r>
              <a:rPr sz="1600" spc="-20" dirty="0">
                <a:solidFill>
                  <a:schemeClr val="accent1"/>
                </a:solidFill>
                <a:latin typeface="Carlito"/>
                <a:cs typeface="Carlito"/>
              </a:rPr>
              <a:t>across </a:t>
            </a:r>
            <a:r>
              <a:rPr sz="1600" dirty="0">
                <a:solidFill>
                  <a:schemeClr val="accent1"/>
                </a:solidFill>
                <a:latin typeface="Carlito"/>
                <a:cs typeface="Carlito"/>
              </a:rPr>
              <a:t>all </a:t>
            </a:r>
            <a:r>
              <a:rPr sz="1600" spc="-5" dirty="0">
                <a:solidFill>
                  <a:schemeClr val="accent1"/>
                </a:solidFill>
                <a:latin typeface="Carlito"/>
                <a:cs typeface="Carlito"/>
              </a:rPr>
              <a:t>models.  The </a:t>
            </a:r>
            <a:r>
              <a:rPr sz="1600" spc="-15" dirty="0">
                <a:solidFill>
                  <a:schemeClr val="accent1"/>
                </a:solidFill>
                <a:latin typeface="Carlito"/>
                <a:cs typeface="Carlito"/>
              </a:rPr>
              <a:t>models </a:t>
            </a:r>
            <a:r>
              <a:rPr sz="1600" spc="-20" dirty="0">
                <a:solidFill>
                  <a:schemeClr val="accent1"/>
                </a:solidFill>
                <a:latin typeface="Carlito"/>
                <a:cs typeface="Carlito"/>
              </a:rPr>
              <a:t>predicted </a:t>
            </a:r>
            <a:r>
              <a:rPr sz="1600" spc="-5" dirty="0">
                <a:solidFill>
                  <a:schemeClr val="accent1"/>
                </a:solidFill>
                <a:latin typeface="Carlito"/>
                <a:cs typeface="Carlito"/>
              </a:rPr>
              <a:t>12 </a:t>
            </a:r>
            <a:r>
              <a:rPr sz="1600" spc="-20" dirty="0">
                <a:solidFill>
                  <a:schemeClr val="accent1"/>
                </a:solidFill>
                <a:latin typeface="Carlito"/>
                <a:cs typeface="Carlito"/>
              </a:rPr>
              <a:t>successful </a:t>
            </a:r>
            <a:r>
              <a:rPr sz="1600" spc="-10" dirty="0">
                <a:solidFill>
                  <a:schemeClr val="accent1"/>
                </a:solidFill>
                <a:latin typeface="Carlito"/>
                <a:cs typeface="Carlito"/>
              </a:rPr>
              <a:t>landings </a:t>
            </a:r>
            <a:r>
              <a:rPr sz="1600" spc="-5" dirty="0">
                <a:solidFill>
                  <a:schemeClr val="accent1"/>
                </a:solidFill>
                <a:latin typeface="Carlito"/>
                <a:cs typeface="Carlito"/>
              </a:rPr>
              <a:t>when the true label</a:t>
            </a:r>
            <a:r>
              <a:rPr sz="1600" spc="275" dirty="0">
                <a:solidFill>
                  <a:schemeClr val="accent1"/>
                </a:solidFill>
                <a:latin typeface="Carlito"/>
                <a:cs typeface="Carlito"/>
              </a:rPr>
              <a:t> </a:t>
            </a:r>
            <a:r>
              <a:rPr sz="1600" spc="-20" dirty="0">
                <a:solidFill>
                  <a:schemeClr val="accent1"/>
                </a:solidFill>
                <a:latin typeface="Carlito"/>
                <a:cs typeface="Carlito"/>
              </a:rPr>
              <a:t>was successful </a:t>
            </a:r>
            <a:r>
              <a:rPr sz="1600" spc="-10" dirty="0">
                <a:solidFill>
                  <a:schemeClr val="accent1"/>
                </a:solidFill>
                <a:latin typeface="Carlito"/>
                <a:cs typeface="Carlito"/>
              </a:rPr>
              <a:t>landing.</a:t>
            </a:r>
            <a:endParaRPr sz="1600">
              <a:solidFill>
                <a:schemeClr val="accent1"/>
              </a:solidFill>
              <a:latin typeface="Carlito"/>
              <a:cs typeface="Carlito"/>
            </a:endParaRPr>
          </a:p>
          <a:p>
            <a:pPr marL="12700">
              <a:lnSpc>
                <a:spcPct val="100000"/>
              </a:lnSpc>
              <a:spcBef>
                <a:spcPts val="405"/>
              </a:spcBef>
            </a:pPr>
            <a:r>
              <a:rPr sz="1600" spc="-5" dirty="0">
                <a:solidFill>
                  <a:schemeClr val="accent1"/>
                </a:solidFill>
                <a:latin typeface="Carlito"/>
                <a:cs typeface="Carlito"/>
              </a:rPr>
              <a:t>The </a:t>
            </a:r>
            <a:r>
              <a:rPr sz="1600" spc="-15" dirty="0">
                <a:solidFill>
                  <a:schemeClr val="accent1"/>
                </a:solidFill>
                <a:latin typeface="Carlito"/>
                <a:cs typeface="Carlito"/>
              </a:rPr>
              <a:t>models </a:t>
            </a:r>
            <a:r>
              <a:rPr sz="1600" spc="-20" dirty="0">
                <a:solidFill>
                  <a:schemeClr val="accent1"/>
                </a:solidFill>
                <a:latin typeface="Carlito"/>
                <a:cs typeface="Carlito"/>
              </a:rPr>
              <a:t>predicted </a:t>
            </a:r>
            <a:r>
              <a:rPr sz="1600" spc="-5" dirty="0">
                <a:solidFill>
                  <a:schemeClr val="accent1"/>
                </a:solidFill>
                <a:latin typeface="Carlito"/>
                <a:cs typeface="Carlito"/>
              </a:rPr>
              <a:t>3 </a:t>
            </a:r>
            <a:r>
              <a:rPr sz="1600" spc="-20" dirty="0">
                <a:solidFill>
                  <a:schemeClr val="accent1"/>
                </a:solidFill>
                <a:latin typeface="Carlito"/>
                <a:cs typeface="Carlito"/>
              </a:rPr>
              <a:t>unsuccessful </a:t>
            </a:r>
            <a:r>
              <a:rPr sz="1600" spc="-10" dirty="0">
                <a:solidFill>
                  <a:schemeClr val="accent1"/>
                </a:solidFill>
                <a:latin typeface="Carlito"/>
                <a:cs typeface="Carlito"/>
              </a:rPr>
              <a:t>landings </a:t>
            </a:r>
            <a:r>
              <a:rPr sz="1600" spc="-5" dirty="0">
                <a:solidFill>
                  <a:schemeClr val="accent1"/>
                </a:solidFill>
                <a:latin typeface="Carlito"/>
                <a:cs typeface="Carlito"/>
              </a:rPr>
              <a:t>when the true label </a:t>
            </a:r>
            <a:r>
              <a:rPr sz="1600" spc="-15" dirty="0">
                <a:solidFill>
                  <a:schemeClr val="accent1"/>
                </a:solidFill>
                <a:latin typeface="Carlito"/>
                <a:cs typeface="Carlito"/>
              </a:rPr>
              <a:t>was </a:t>
            </a:r>
            <a:r>
              <a:rPr sz="1600" spc="-20" dirty="0">
                <a:solidFill>
                  <a:schemeClr val="accent1"/>
                </a:solidFill>
                <a:latin typeface="Carlito"/>
                <a:cs typeface="Carlito"/>
              </a:rPr>
              <a:t>unsuccessful</a:t>
            </a:r>
            <a:r>
              <a:rPr sz="1600" spc="140" dirty="0">
                <a:solidFill>
                  <a:schemeClr val="accent1"/>
                </a:solidFill>
                <a:latin typeface="Carlito"/>
                <a:cs typeface="Carlito"/>
              </a:rPr>
              <a:t> </a:t>
            </a:r>
            <a:r>
              <a:rPr sz="1600" spc="-10" dirty="0">
                <a:solidFill>
                  <a:schemeClr val="accent1"/>
                </a:solidFill>
                <a:latin typeface="Carlito"/>
                <a:cs typeface="Carlito"/>
              </a:rPr>
              <a:t>landing.</a:t>
            </a:r>
            <a:endParaRPr sz="1600">
              <a:solidFill>
                <a:schemeClr val="accent1"/>
              </a:solidFill>
              <a:latin typeface="Carlito"/>
              <a:cs typeface="Carlito"/>
            </a:endParaRPr>
          </a:p>
          <a:p>
            <a:pPr marL="12700" marR="5080">
              <a:lnSpc>
                <a:spcPts val="2330"/>
              </a:lnSpc>
              <a:spcBef>
                <a:spcPts val="135"/>
              </a:spcBef>
            </a:pPr>
            <a:r>
              <a:rPr sz="1600" spc="-5" dirty="0">
                <a:solidFill>
                  <a:schemeClr val="accent1"/>
                </a:solidFill>
                <a:latin typeface="Carlito"/>
                <a:cs typeface="Carlito"/>
              </a:rPr>
              <a:t>The </a:t>
            </a:r>
            <a:r>
              <a:rPr sz="1600" spc="-15" dirty="0">
                <a:solidFill>
                  <a:schemeClr val="accent1"/>
                </a:solidFill>
                <a:latin typeface="Carlito"/>
                <a:cs typeface="Carlito"/>
              </a:rPr>
              <a:t>models </a:t>
            </a:r>
            <a:r>
              <a:rPr sz="1600" spc="-20" dirty="0">
                <a:solidFill>
                  <a:schemeClr val="accent1"/>
                </a:solidFill>
                <a:latin typeface="Carlito"/>
                <a:cs typeface="Carlito"/>
              </a:rPr>
              <a:t>predicted </a:t>
            </a:r>
            <a:r>
              <a:rPr sz="1600" spc="-5" dirty="0">
                <a:solidFill>
                  <a:schemeClr val="accent1"/>
                </a:solidFill>
                <a:latin typeface="Carlito"/>
                <a:cs typeface="Carlito"/>
              </a:rPr>
              <a:t>3 </a:t>
            </a:r>
            <a:r>
              <a:rPr sz="1600" spc="-20" dirty="0">
                <a:solidFill>
                  <a:schemeClr val="accent1"/>
                </a:solidFill>
                <a:latin typeface="Carlito"/>
                <a:cs typeface="Carlito"/>
              </a:rPr>
              <a:t>successful </a:t>
            </a:r>
            <a:r>
              <a:rPr sz="1600" spc="-10" dirty="0">
                <a:solidFill>
                  <a:schemeClr val="accent1"/>
                </a:solidFill>
                <a:latin typeface="Carlito"/>
                <a:cs typeface="Carlito"/>
              </a:rPr>
              <a:t>landings </a:t>
            </a:r>
            <a:r>
              <a:rPr sz="1600" spc="-5" dirty="0">
                <a:solidFill>
                  <a:schemeClr val="accent1"/>
                </a:solidFill>
                <a:latin typeface="Carlito"/>
                <a:cs typeface="Carlito"/>
              </a:rPr>
              <a:t>when the true label </a:t>
            </a:r>
            <a:r>
              <a:rPr sz="1600" spc="-20" dirty="0">
                <a:solidFill>
                  <a:schemeClr val="accent1"/>
                </a:solidFill>
                <a:latin typeface="Carlito"/>
                <a:cs typeface="Carlito"/>
              </a:rPr>
              <a:t>was unsuccessful </a:t>
            </a:r>
            <a:r>
              <a:rPr sz="1600" spc="-10" dirty="0">
                <a:solidFill>
                  <a:schemeClr val="accent1"/>
                </a:solidFill>
                <a:latin typeface="Carlito"/>
                <a:cs typeface="Carlito"/>
              </a:rPr>
              <a:t>landings </a:t>
            </a:r>
            <a:r>
              <a:rPr sz="1600" spc="-20" dirty="0">
                <a:solidFill>
                  <a:schemeClr val="accent1"/>
                </a:solidFill>
                <a:latin typeface="Carlito"/>
                <a:cs typeface="Carlito"/>
              </a:rPr>
              <a:t>(false positives).  </a:t>
            </a:r>
            <a:r>
              <a:rPr sz="1600" spc="-15" dirty="0">
                <a:solidFill>
                  <a:schemeClr val="accent1"/>
                </a:solidFill>
                <a:latin typeface="Carlito"/>
                <a:cs typeface="Carlito"/>
              </a:rPr>
              <a:t>Our </a:t>
            </a:r>
            <a:r>
              <a:rPr sz="1600" spc="-5" dirty="0">
                <a:solidFill>
                  <a:schemeClr val="accent1"/>
                </a:solidFill>
                <a:latin typeface="Carlito"/>
                <a:cs typeface="Carlito"/>
              </a:rPr>
              <a:t>models </a:t>
            </a:r>
            <a:r>
              <a:rPr sz="1600" spc="-20" dirty="0">
                <a:solidFill>
                  <a:schemeClr val="accent1"/>
                </a:solidFill>
                <a:latin typeface="Carlito"/>
                <a:cs typeface="Carlito"/>
              </a:rPr>
              <a:t>over predict successful</a:t>
            </a:r>
            <a:r>
              <a:rPr sz="1600" spc="130" dirty="0">
                <a:solidFill>
                  <a:schemeClr val="accent1"/>
                </a:solidFill>
                <a:latin typeface="Carlito"/>
                <a:cs typeface="Carlito"/>
              </a:rPr>
              <a:t> </a:t>
            </a:r>
            <a:r>
              <a:rPr sz="1600" spc="-10" dirty="0">
                <a:solidFill>
                  <a:schemeClr val="accent1"/>
                </a:solidFill>
                <a:latin typeface="Carlito"/>
                <a:cs typeface="Carlito"/>
              </a:rPr>
              <a:t>landings.</a:t>
            </a:r>
            <a:endParaRPr sz="1600">
              <a:solidFill>
                <a:schemeClr val="accent1"/>
              </a:solidFill>
              <a:latin typeface="Carlito"/>
              <a:cs typeface="Carlito"/>
            </a:endParaRPr>
          </a:p>
        </p:txBody>
      </p:sp>
      <p:sp>
        <p:nvSpPr>
          <p:cNvPr id="7" name="object 7">
            <a:extLst>
              <a:ext uri="{FF2B5EF4-FFF2-40B4-BE49-F238E27FC236}">
                <a16:creationId xmlns:a16="http://schemas.microsoft.com/office/drawing/2014/main" id="{71B260F5-0306-48BF-93F7-442AEEDFE389}"/>
              </a:ext>
            </a:extLst>
          </p:cNvPr>
          <p:cNvSpPr/>
          <p:nvPr/>
        </p:nvSpPr>
        <p:spPr>
          <a:xfrm>
            <a:off x="3075432" y="1219200"/>
            <a:ext cx="4541520" cy="3453383"/>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D524AB6C-9FD9-4009-8571-24A370CB683D}"/>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70000" lnSpcReduction="20000"/>
          </a:bodyPr>
          <a:lstStyle/>
          <a:p>
            <a:pPr>
              <a:lnSpc>
                <a:spcPct val="100000"/>
              </a:lnSpc>
              <a:spcBef>
                <a:spcPts val="1400"/>
              </a:spcBef>
            </a:pPr>
            <a:r>
              <a:rPr lang="en-GB" sz="220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GB" sz="220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GB" sz="220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GB" sz="220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GB" sz="220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GB" sz="220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GB" sz="2200">
                <a:solidFill>
                  <a:schemeClr val="accent3">
                    <a:lumMod val="25000"/>
                  </a:schemeClr>
                </a:solidFill>
                <a:latin typeface="Abadi" panose="020B0604020104020204" pitchFamily="34" charset="0"/>
              </a:rPr>
              <a:t>Allon Mask of SpaceY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GB" sz="220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12700">
              <a:lnSpc>
                <a:spcPct val="100000"/>
              </a:lnSpc>
              <a:spcBef>
                <a:spcPts val="1295"/>
              </a:spcBef>
            </a:pPr>
            <a:r>
              <a:rPr lang="en-US" sz="2400" u="heavy">
                <a:solidFill>
                  <a:srgbClr val="404040"/>
                </a:solidFill>
                <a:uFill>
                  <a:solidFill>
                    <a:srgbClr val="404040"/>
                  </a:solidFill>
                </a:uFill>
                <a:latin typeface="Carlito"/>
                <a:cs typeface="Carlito"/>
              </a:rPr>
              <a:t>GitHub </a:t>
            </a:r>
            <a:r>
              <a:rPr lang="en-US" sz="2400" u="heavy" spc="-10">
                <a:solidFill>
                  <a:srgbClr val="404040"/>
                </a:solidFill>
                <a:uFill>
                  <a:solidFill>
                    <a:srgbClr val="404040"/>
                  </a:solidFill>
                </a:uFill>
                <a:latin typeface="Carlito"/>
                <a:cs typeface="Carlito"/>
              </a:rPr>
              <a:t>repository</a:t>
            </a:r>
            <a:r>
              <a:rPr lang="en-US" sz="2400" u="heavy" spc="-40">
                <a:solidFill>
                  <a:srgbClr val="404040"/>
                </a:solidFill>
                <a:uFill>
                  <a:solidFill>
                    <a:srgbClr val="404040"/>
                  </a:solidFill>
                </a:uFill>
                <a:latin typeface="Carlito"/>
                <a:cs typeface="Carlito"/>
              </a:rPr>
              <a:t> </a:t>
            </a:r>
            <a:r>
              <a:rPr lang="en-US" sz="2400" u="heavy" spc="-5">
                <a:solidFill>
                  <a:srgbClr val="404040"/>
                </a:solidFill>
                <a:uFill>
                  <a:solidFill>
                    <a:srgbClr val="404040"/>
                  </a:solidFill>
                </a:uFill>
                <a:latin typeface="Carlito"/>
                <a:cs typeface="Carlito"/>
              </a:rPr>
              <a:t>url: </a:t>
            </a:r>
            <a:r>
              <a:rPr lang="en-US" sz="2400" u="heavy" spc="-5">
                <a:solidFill>
                  <a:srgbClr val="404040"/>
                </a:solidFill>
                <a:uFill>
                  <a:solidFill>
                    <a:srgbClr val="404040"/>
                  </a:solidFill>
                </a:uFill>
                <a:latin typeface="Carlito"/>
                <a:cs typeface="Carlito"/>
                <a:hlinkClick r:id="rId4"/>
              </a:rPr>
              <a:t>https://github.com/namnghi/Applied_Data_Science_Capstone/tree/master</a:t>
            </a:r>
            <a:endParaRPr lang="en-US"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GB" sz="7600">
                <a:solidFill>
                  <a:schemeClr val="bg2">
                    <a:lumMod val="50000"/>
                  </a:schemeClr>
                </a:solidFill>
                <a:latin typeface="Abadi"/>
              </a:rPr>
              <a:t>Combined data from SpaceX public API and SpaceX Wikipedia page</a:t>
            </a:r>
          </a:p>
          <a:p>
            <a:pPr>
              <a:lnSpc>
                <a:spcPct val="120000"/>
              </a:lnSpc>
              <a:spcBef>
                <a:spcPts val="1400"/>
              </a:spcBef>
            </a:pPr>
            <a:r>
              <a:rPr lang="en-US" sz="880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GB" sz="7600">
                <a:solidFill>
                  <a:schemeClr val="bg2">
                    <a:lumMod val="50000"/>
                  </a:schemeClr>
                </a:solidFill>
                <a:latin typeface="Abadi"/>
              </a:rPr>
              <a:t>Classifying true landings as successful and unsuccessful otherwise</a:t>
            </a:r>
          </a:p>
          <a:p>
            <a:pPr>
              <a:lnSpc>
                <a:spcPct val="120000"/>
              </a:lnSpc>
              <a:spcBef>
                <a:spcPts val="1400"/>
              </a:spcBef>
            </a:pPr>
            <a:r>
              <a:rPr lang="en-US" sz="880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Tuned models using GridSearchCV</a:t>
            </a: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sz="220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GB" sz="220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webscraping.</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9056" y="2883637"/>
            <a:ext cx="4007747" cy="262487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000">
              <a:solidFill>
                <a:schemeClr val="accent3">
                  <a:lumMod val="25000"/>
                </a:schemeClr>
              </a:solidFill>
              <a:latin typeface="Abadi"/>
            </a:endParaRPr>
          </a:p>
          <a:p>
            <a:pPr marL="0" indent="0">
              <a:lnSpc>
                <a:spcPct val="100000"/>
              </a:lnSpc>
              <a:spcBef>
                <a:spcPts val="1400"/>
              </a:spcBef>
              <a:buNone/>
            </a:pPr>
            <a:r>
              <a:rPr lang="en-US" sz="2000">
                <a:solidFill>
                  <a:schemeClr val="accent3">
                    <a:lumMod val="25000"/>
                  </a:schemeClr>
                </a:solidFill>
                <a:latin typeface="Abadi" panose="020B0604020104020204" pitchFamily="34" charset="0"/>
                <a:hlinkClick r:id="rId3"/>
              </a:rPr>
              <a:t>https://github.com/namnghi/Applied_Data_Science_Capstone/blob/master/Data%20Collection%20API.ipynb</a:t>
            </a:r>
            <a:endParaRPr lang="en-US" sz="2000"/>
          </a:p>
          <a:p>
            <a:endParaRPr lang="en-US" sz="200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object 6">
            <a:extLst>
              <a:ext uri="{FF2B5EF4-FFF2-40B4-BE49-F238E27FC236}">
                <a16:creationId xmlns:a16="http://schemas.microsoft.com/office/drawing/2014/main" id="{8B3553BF-0D3B-4FC6-8011-CEE796553E51}"/>
              </a:ext>
            </a:extLst>
          </p:cNvPr>
          <p:cNvSpPr/>
          <p:nvPr/>
        </p:nvSpPr>
        <p:spPr>
          <a:xfrm>
            <a:off x="5660328" y="2286923"/>
            <a:ext cx="237744" cy="1389888"/>
          </a:xfrm>
          <a:prstGeom prst="rect">
            <a:avLst/>
          </a:prstGeom>
          <a:solidFill>
            <a:schemeClr val="accent6">
              <a:lumMod val="75000"/>
            </a:schemeClr>
          </a:solidFill>
        </p:spPr>
        <p:txBody>
          <a:bodyPr wrap="square" lIns="0" tIns="0" rIns="0" bIns="0" rtlCol="0"/>
          <a:lstStyle/>
          <a:p>
            <a:endParaRPr/>
          </a:p>
        </p:txBody>
      </p:sp>
      <p:grpSp>
        <p:nvGrpSpPr>
          <p:cNvPr id="8" name="object 7">
            <a:extLst>
              <a:ext uri="{FF2B5EF4-FFF2-40B4-BE49-F238E27FC236}">
                <a16:creationId xmlns:a16="http://schemas.microsoft.com/office/drawing/2014/main" id="{9A3619FC-C3B8-498C-8B76-8E6769C2F078}"/>
              </a:ext>
            </a:extLst>
          </p:cNvPr>
          <p:cNvGrpSpPr/>
          <p:nvPr/>
        </p:nvGrpSpPr>
        <p:grpSpPr>
          <a:xfrm>
            <a:off x="5379911" y="2011080"/>
            <a:ext cx="1851660" cy="1607820"/>
            <a:chOff x="4782311" y="1478280"/>
            <a:chExt cx="1851660" cy="1607820"/>
          </a:xfrm>
          <a:solidFill>
            <a:schemeClr val="accent6">
              <a:lumMod val="75000"/>
            </a:schemeClr>
          </a:solidFill>
        </p:grpSpPr>
        <p:sp>
          <p:nvSpPr>
            <p:cNvPr id="9" name="object 8">
              <a:extLst>
                <a:ext uri="{FF2B5EF4-FFF2-40B4-BE49-F238E27FC236}">
                  <a16:creationId xmlns:a16="http://schemas.microsoft.com/office/drawing/2014/main" id="{CAFBAD03-C0C2-40F6-BFF7-38C04CF8CCA4}"/>
                </a:ext>
              </a:extLst>
            </p:cNvPr>
            <p:cNvSpPr/>
            <p:nvPr/>
          </p:nvSpPr>
          <p:spPr>
            <a:xfrm>
              <a:off x="5084063" y="1766316"/>
              <a:ext cx="158496" cy="1319784"/>
            </a:xfrm>
            <a:prstGeom prst="rect">
              <a:avLst/>
            </a:prstGeom>
            <a:grpFill/>
          </p:spPr>
          <p:txBody>
            <a:bodyPr wrap="square" lIns="0" tIns="0" rIns="0" bIns="0" rtlCol="0"/>
            <a:lstStyle/>
            <a:p>
              <a:endParaRPr/>
            </a:p>
          </p:txBody>
        </p:sp>
        <p:sp>
          <p:nvSpPr>
            <p:cNvPr id="10" name="object 9">
              <a:extLst>
                <a:ext uri="{FF2B5EF4-FFF2-40B4-BE49-F238E27FC236}">
                  <a16:creationId xmlns:a16="http://schemas.microsoft.com/office/drawing/2014/main" id="{8CC5BAD3-F3C6-4B44-A219-AA8FB59E1C42}"/>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11" name="object 10">
              <a:extLst>
                <a:ext uri="{FF2B5EF4-FFF2-40B4-BE49-F238E27FC236}">
                  <a16:creationId xmlns:a16="http://schemas.microsoft.com/office/drawing/2014/main" id="{4E51B2EC-50D9-4DFE-95CB-F2555332E329}"/>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12" name="object 11">
              <a:extLst>
                <a:ext uri="{FF2B5EF4-FFF2-40B4-BE49-F238E27FC236}">
                  <a16:creationId xmlns:a16="http://schemas.microsoft.com/office/drawing/2014/main" id="{7E635CB2-4119-48B1-B3C2-00CB40F9FD4A}"/>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3" name="object 12">
            <a:extLst>
              <a:ext uri="{FF2B5EF4-FFF2-40B4-BE49-F238E27FC236}">
                <a16:creationId xmlns:a16="http://schemas.microsoft.com/office/drawing/2014/main" id="{065F4E29-731C-44FA-94F7-31770B1626DD}"/>
              </a:ext>
            </a:extLst>
          </p:cNvPr>
          <p:cNvSpPr txBox="1"/>
          <p:nvPr/>
        </p:nvSpPr>
        <p:spPr>
          <a:xfrm>
            <a:off x="5613465" y="2298861"/>
            <a:ext cx="1327150" cy="462915"/>
          </a:xfrm>
          <a:prstGeom prst="rect">
            <a:avLst/>
          </a:prstGeom>
          <a:solidFill>
            <a:schemeClr val="accent6">
              <a:lumMod val="75000"/>
            </a:schemeClr>
          </a:solidFill>
        </p:spPr>
        <p:txBody>
          <a:bodyPr vert="horz" wrap="square" lIns="0" tIns="36195" rIns="0" bIns="0" rtlCol="0">
            <a:sp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a:latin typeface="Carlito"/>
              <a:cs typeface="Carlito"/>
            </a:endParaRPr>
          </a:p>
        </p:txBody>
      </p:sp>
      <p:grpSp>
        <p:nvGrpSpPr>
          <p:cNvPr id="14" name="object 13">
            <a:extLst>
              <a:ext uri="{FF2B5EF4-FFF2-40B4-BE49-F238E27FC236}">
                <a16:creationId xmlns:a16="http://schemas.microsoft.com/office/drawing/2014/main" id="{1BD5AFC1-EE44-48CA-A9D2-4FB5F63E7D87}"/>
              </a:ext>
            </a:extLst>
          </p:cNvPr>
          <p:cNvGrpSpPr/>
          <p:nvPr/>
        </p:nvGrpSpPr>
        <p:grpSpPr>
          <a:xfrm>
            <a:off x="5379911" y="3340007"/>
            <a:ext cx="1851660" cy="1666239"/>
            <a:chOff x="4782311" y="2807207"/>
            <a:chExt cx="1851660" cy="1666239"/>
          </a:xfrm>
          <a:solidFill>
            <a:schemeClr val="accent6">
              <a:lumMod val="75000"/>
            </a:schemeClr>
          </a:solidFill>
        </p:grpSpPr>
        <p:sp>
          <p:nvSpPr>
            <p:cNvPr id="15" name="object 14">
              <a:extLst>
                <a:ext uri="{FF2B5EF4-FFF2-40B4-BE49-F238E27FC236}">
                  <a16:creationId xmlns:a16="http://schemas.microsoft.com/office/drawing/2014/main" id="{6011686E-0AB2-474D-9E5F-3CDD3472BCE4}"/>
                </a:ext>
              </a:extLst>
            </p:cNvPr>
            <p:cNvSpPr/>
            <p:nvPr/>
          </p:nvSpPr>
          <p:spPr>
            <a:xfrm>
              <a:off x="5062727" y="3073907"/>
              <a:ext cx="237744" cy="1399032"/>
            </a:xfrm>
            <a:prstGeom prst="rect">
              <a:avLst/>
            </a:prstGeom>
            <a:grpFill/>
          </p:spPr>
          <p:txBody>
            <a:bodyPr wrap="square" lIns="0" tIns="0" rIns="0" bIns="0" rtlCol="0"/>
            <a:lstStyle/>
            <a:p>
              <a:endParaRPr/>
            </a:p>
          </p:txBody>
        </p:sp>
        <p:sp>
          <p:nvSpPr>
            <p:cNvPr id="16" name="object 15">
              <a:extLst>
                <a:ext uri="{FF2B5EF4-FFF2-40B4-BE49-F238E27FC236}">
                  <a16:creationId xmlns:a16="http://schemas.microsoft.com/office/drawing/2014/main" id="{7C310277-705A-498F-987B-7438208A934C}"/>
                </a:ext>
              </a:extLst>
            </p:cNvPr>
            <p:cNvSpPr/>
            <p:nvPr/>
          </p:nvSpPr>
          <p:spPr>
            <a:xfrm>
              <a:off x="5084063" y="3095243"/>
              <a:ext cx="158496" cy="1319784"/>
            </a:xfrm>
            <a:prstGeom prst="rect">
              <a:avLst/>
            </a:prstGeom>
            <a:grpFill/>
          </p:spPr>
          <p:txBody>
            <a:bodyPr wrap="square" lIns="0" tIns="0" rIns="0" bIns="0" rtlCol="0"/>
            <a:lstStyle/>
            <a:p>
              <a:endParaRPr/>
            </a:p>
          </p:txBody>
        </p:sp>
        <p:sp>
          <p:nvSpPr>
            <p:cNvPr id="17" name="object 16">
              <a:extLst>
                <a:ext uri="{FF2B5EF4-FFF2-40B4-BE49-F238E27FC236}">
                  <a16:creationId xmlns:a16="http://schemas.microsoft.com/office/drawing/2014/main" id="{4E4ED399-2122-4B94-A72F-571CBF64104A}"/>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8" name="object 17">
              <a:extLst>
                <a:ext uri="{FF2B5EF4-FFF2-40B4-BE49-F238E27FC236}">
                  <a16:creationId xmlns:a16="http://schemas.microsoft.com/office/drawing/2014/main" id="{69F412F0-0DF4-42BE-956C-5A89165B9FD0}"/>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9" name="object 18">
              <a:extLst>
                <a:ext uri="{FF2B5EF4-FFF2-40B4-BE49-F238E27FC236}">
                  <a16:creationId xmlns:a16="http://schemas.microsoft.com/office/drawing/2014/main" id="{0A3C4AD3-AD12-4C16-B1CE-21A3471874BE}"/>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20" name="object 19">
            <a:extLst>
              <a:ext uri="{FF2B5EF4-FFF2-40B4-BE49-F238E27FC236}">
                <a16:creationId xmlns:a16="http://schemas.microsoft.com/office/drawing/2014/main" id="{AE738CAD-6FDF-4343-8750-901013DDB541}"/>
              </a:ext>
            </a:extLst>
          </p:cNvPr>
          <p:cNvSpPr txBox="1"/>
          <p:nvPr/>
        </p:nvSpPr>
        <p:spPr>
          <a:xfrm>
            <a:off x="5613465" y="3419383"/>
            <a:ext cx="1332865" cy="882015"/>
          </a:xfrm>
          <a:prstGeom prst="rect">
            <a:avLst/>
          </a:prstGeom>
          <a:solidFill>
            <a:schemeClr val="accent6">
              <a:lumMod val="75000"/>
            </a:schemeClr>
          </a:solidFill>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a:latin typeface="Carlito"/>
              <a:cs typeface="Carlito"/>
            </a:endParaRPr>
          </a:p>
        </p:txBody>
      </p:sp>
      <p:grpSp>
        <p:nvGrpSpPr>
          <p:cNvPr id="21" name="object 20">
            <a:extLst>
              <a:ext uri="{FF2B5EF4-FFF2-40B4-BE49-F238E27FC236}">
                <a16:creationId xmlns:a16="http://schemas.microsoft.com/office/drawing/2014/main" id="{5E0AA6FD-511B-4B18-A0DC-D58303AE40DE}"/>
              </a:ext>
            </a:extLst>
          </p:cNvPr>
          <p:cNvGrpSpPr/>
          <p:nvPr/>
        </p:nvGrpSpPr>
        <p:grpSpPr>
          <a:xfrm>
            <a:off x="5379911" y="4670459"/>
            <a:ext cx="2790825" cy="1141730"/>
            <a:chOff x="4782311" y="4137659"/>
            <a:chExt cx="2790825" cy="1141730"/>
          </a:xfrm>
          <a:solidFill>
            <a:schemeClr val="accent6">
              <a:lumMod val="75000"/>
            </a:schemeClr>
          </a:solidFill>
        </p:grpSpPr>
        <p:sp>
          <p:nvSpPr>
            <p:cNvPr id="22" name="object 21">
              <a:extLst>
                <a:ext uri="{FF2B5EF4-FFF2-40B4-BE49-F238E27FC236}">
                  <a16:creationId xmlns:a16="http://schemas.microsoft.com/office/drawing/2014/main" id="{4AEFDD10-DA5C-41E8-9161-22D95159EDF6}"/>
                </a:ext>
              </a:extLst>
            </p:cNvPr>
            <p:cNvSpPr/>
            <p:nvPr/>
          </p:nvSpPr>
          <p:spPr>
            <a:xfrm>
              <a:off x="5146547" y="4319015"/>
              <a:ext cx="2426207" cy="239268"/>
            </a:xfrm>
            <a:prstGeom prst="rect">
              <a:avLst/>
            </a:prstGeom>
            <a:grpFill/>
          </p:spPr>
          <p:txBody>
            <a:bodyPr wrap="square" lIns="0" tIns="0" rIns="0" bIns="0" rtlCol="0"/>
            <a:lstStyle/>
            <a:p>
              <a:endParaRPr/>
            </a:p>
          </p:txBody>
        </p:sp>
        <p:sp>
          <p:nvSpPr>
            <p:cNvPr id="23" name="object 22">
              <a:extLst>
                <a:ext uri="{FF2B5EF4-FFF2-40B4-BE49-F238E27FC236}">
                  <a16:creationId xmlns:a16="http://schemas.microsoft.com/office/drawing/2014/main" id="{537DF984-33D0-40FE-B640-FD9D60E3A440}"/>
                </a:ext>
              </a:extLst>
            </p:cNvPr>
            <p:cNvSpPr/>
            <p:nvPr/>
          </p:nvSpPr>
          <p:spPr>
            <a:xfrm>
              <a:off x="5167883" y="4340351"/>
              <a:ext cx="2346960" cy="160019"/>
            </a:xfrm>
            <a:prstGeom prst="rect">
              <a:avLst/>
            </a:prstGeom>
            <a:grpFill/>
          </p:spPr>
          <p:txBody>
            <a:bodyPr wrap="square" lIns="0" tIns="0" rIns="0" bIns="0" rtlCol="0"/>
            <a:lstStyle/>
            <a:p>
              <a:endParaRPr/>
            </a:p>
          </p:txBody>
        </p:sp>
        <p:sp>
          <p:nvSpPr>
            <p:cNvPr id="24" name="object 23">
              <a:extLst>
                <a:ext uri="{FF2B5EF4-FFF2-40B4-BE49-F238E27FC236}">
                  <a16:creationId xmlns:a16="http://schemas.microsoft.com/office/drawing/2014/main" id="{DE2FA73A-5AA8-4641-B2F7-D0E396CA8651}"/>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5" name="object 24">
              <a:extLst>
                <a:ext uri="{FF2B5EF4-FFF2-40B4-BE49-F238E27FC236}">
                  <a16:creationId xmlns:a16="http://schemas.microsoft.com/office/drawing/2014/main" id="{6997750F-0457-4E2B-8DF1-8D65D4B26B4C}"/>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6" name="object 25">
              <a:extLst>
                <a:ext uri="{FF2B5EF4-FFF2-40B4-BE49-F238E27FC236}">
                  <a16:creationId xmlns:a16="http://schemas.microsoft.com/office/drawing/2014/main" id="{24077BC8-0277-44E5-BB92-D1871B07AFFD}"/>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7" name="object 26">
            <a:extLst>
              <a:ext uri="{FF2B5EF4-FFF2-40B4-BE49-F238E27FC236}">
                <a16:creationId xmlns:a16="http://schemas.microsoft.com/office/drawing/2014/main" id="{5AB64987-2686-46AC-BC10-4E9A6B88D67F}"/>
              </a:ext>
            </a:extLst>
          </p:cNvPr>
          <p:cNvSpPr txBox="1"/>
          <p:nvPr/>
        </p:nvSpPr>
        <p:spPr>
          <a:xfrm>
            <a:off x="5575365" y="4853720"/>
            <a:ext cx="1403985" cy="664845"/>
          </a:xfrm>
          <a:prstGeom prst="rect">
            <a:avLst/>
          </a:prstGeom>
          <a:solidFill>
            <a:schemeClr val="accent6">
              <a:lumMod val="75000"/>
            </a:schemeClr>
          </a:solidFill>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a:latin typeface="Carlito"/>
              <a:cs typeface="Carlito"/>
            </a:endParaRPr>
          </a:p>
        </p:txBody>
      </p:sp>
      <p:grpSp>
        <p:nvGrpSpPr>
          <p:cNvPr id="28" name="object 27">
            <a:extLst>
              <a:ext uri="{FF2B5EF4-FFF2-40B4-BE49-F238E27FC236}">
                <a16:creationId xmlns:a16="http://schemas.microsoft.com/office/drawing/2014/main" id="{C2604D65-98E1-42EE-90DF-284F6D00C64B}"/>
              </a:ext>
            </a:extLst>
          </p:cNvPr>
          <p:cNvGrpSpPr/>
          <p:nvPr/>
        </p:nvGrpSpPr>
        <p:grpSpPr>
          <a:xfrm>
            <a:off x="7737540" y="3606707"/>
            <a:ext cx="1859280" cy="2205355"/>
            <a:chOff x="7139940" y="3073907"/>
            <a:chExt cx="1859280" cy="2205355"/>
          </a:xfrm>
          <a:solidFill>
            <a:schemeClr val="accent6">
              <a:lumMod val="75000"/>
            </a:schemeClr>
          </a:solidFill>
        </p:grpSpPr>
        <p:sp>
          <p:nvSpPr>
            <p:cNvPr id="29" name="object 28">
              <a:extLst>
                <a:ext uri="{FF2B5EF4-FFF2-40B4-BE49-F238E27FC236}">
                  <a16:creationId xmlns:a16="http://schemas.microsoft.com/office/drawing/2014/main" id="{F153E770-0B70-4A73-BDB0-5914BE717080}"/>
                </a:ext>
              </a:extLst>
            </p:cNvPr>
            <p:cNvSpPr/>
            <p:nvPr/>
          </p:nvSpPr>
          <p:spPr>
            <a:xfrm>
              <a:off x="7418832" y="3073907"/>
              <a:ext cx="239268" cy="1399032"/>
            </a:xfrm>
            <a:prstGeom prst="rect">
              <a:avLst/>
            </a:prstGeom>
            <a:grpFill/>
          </p:spPr>
          <p:txBody>
            <a:bodyPr wrap="square" lIns="0" tIns="0" rIns="0" bIns="0" rtlCol="0"/>
            <a:lstStyle/>
            <a:p>
              <a:endParaRPr/>
            </a:p>
          </p:txBody>
        </p:sp>
        <p:sp>
          <p:nvSpPr>
            <p:cNvPr id="30" name="object 29">
              <a:extLst>
                <a:ext uri="{FF2B5EF4-FFF2-40B4-BE49-F238E27FC236}">
                  <a16:creationId xmlns:a16="http://schemas.microsoft.com/office/drawing/2014/main" id="{5C7FB336-0945-484A-95C5-20835C147ADA}"/>
                </a:ext>
              </a:extLst>
            </p:cNvPr>
            <p:cNvSpPr/>
            <p:nvPr/>
          </p:nvSpPr>
          <p:spPr>
            <a:xfrm>
              <a:off x="7440168" y="3095243"/>
              <a:ext cx="160020" cy="1319784"/>
            </a:xfrm>
            <a:prstGeom prst="rect">
              <a:avLst/>
            </a:prstGeom>
            <a:grpFill/>
          </p:spPr>
          <p:txBody>
            <a:bodyPr wrap="square" lIns="0" tIns="0" rIns="0" bIns="0" rtlCol="0"/>
            <a:lstStyle/>
            <a:p>
              <a:endParaRPr/>
            </a:p>
          </p:txBody>
        </p:sp>
        <p:sp>
          <p:nvSpPr>
            <p:cNvPr id="31" name="object 30">
              <a:extLst>
                <a:ext uri="{FF2B5EF4-FFF2-40B4-BE49-F238E27FC236}">
                  <a16:creationId xmlns:a16="http://schemas.microsoft.com/office/drawing/2014/main" id="{85402020-19C6-435D-A9DE-133EB925C2DD}"/>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32" name="object 31">
              <a:extLst>
                <a:ext uri="{FF2B5EF4-FFF2-40B4-BE49-F238E27FC236}">
                  <a16:creationId xmlns:a16="http://schemas.microsoft.com/office/drawing/2014/main" id="{74E71F92-7CFC-4980-972A-9FFF47F3BA91}"/>
                </a:ext>
              </a:extLst>
            </p:cNvPr>
            <p:cNvSpPr/>
            <p:nvPr/>
          </p:nvSpPr>
          <p:spPr>
            <a:xfrm>
              <a:off x="7173468" y="4378451"/>
              <a:ext cx="1825752" cy="694944"/>
            </a:xfrm>
            <a:prstGeom prst="rect">
              <a:avLst/>
            </a:prstGeom>
            <a:grpFill/>
          </p:spPr>
          <p:txBody>
            <a:bodyPr wrap="square" lIns="0" tIns="0" rIns="0" bIns="0" rtlCol="0"/>
            <a:lstStyle/>
            <a:p>
              <a:endParaRPr/>
            </a:p>
          </p:txBody>
        </p:sp>
        <p:sp>
          <p:nvSpPr>
            <p:cNvPr id="33" name="object 32">
              <a:extLst>
                <a:ext uri="{FF2B5EF4-FFF2-40B4-BE49-F238E27FC236}">
                  <a16:creationId xmlns:a16="http://schemas.microsoft.com/office/drawing/2014/main" id="{57EDCE73-9DB7-4653-A625-606199DB117B}"/>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34" name="object 33">
            <a:extLst>
              <a:ext uri="{FF2B5EF4-FFF2-40B4-BE49-F238E27FC236}">
                <a16:creationId xmlns:a16="http://schemas.microsoft.com/office/drawing/2014/main" id="{F76985D2-917D-4EBD-9C65-0FCEABF0AA9A}"/>
              </a:ext>
            </a:extLst>
          </p:cNvPr>
          <p:cNvSpPr txBox="1"/>
          <p:nvPr/>
        </p:nvSpPr>
        <p:spPr>
          <a:xfrm>
            <a:off x="7898321" y="4958242"/>
            <a:ext cx="1483995" cy="462915"/>
          </a:xfrm>
          <a:prstGeom prst="rect">
            <a:avLst/>
          </a:prstGeom>
          <a:solidFill>
            <a:schemeClr val="accent6">
              <a:lumMod val="75000"/>
            </a:schemeClr>
          </a:solidFill>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a:latin typeface="Carlito"/>
              <a:cs typeface="Carlito"/>
            </a:endParaRPr>
          </a:p>
        </p:txBody>
      </p:sp>
      <p:grpSp>
        <p:nvGrpSpPr>
          <p:cNvPr id="35" name="object 34">
            <a:extLst>
              <a:ext uri="{FF2B5EF4-FFF2-40B4-BE49-F238E27FC236}">
                <a16:creationId xmlns:a16="http://schemas.microsoft.com/office/drawing/2014/main" id="{C16201CB-0895-432B-A9FB-172F39AE5947}"/>
              </a:ext>
            </a:extLst>
          </p:cNvPr>
          <p:cNvGrpSpPr/>
          <p:nvPr/>
        </p:nvGrpSpPr>
        <p:grpSpPr>
          <a:xfrm>
            <a:off x="7737540" y="2277779"/>
            <a:ext cx="1868805" cy="2205355"/>
            <a:chOff x="7139940" y="1744979"/>
            <a:chExt cx="1868805" cy="2205355"/>
          </a:xfrm>
          <a:solidFill>
            <a:schemeClr val="accent6">
              <a:lumMod val="75000"/>
            </a:schemeClr>
          </a:solidFill>
        </p:grpSpPr>
        <p:sp>
          <p:nvSpPr>
            <p:cNvPr id="36" name="object 35">
              <a:extLst>
                <a:ext uri="{FF2B5EF4-FFF2-40B4-BE49-F238E27FC236}">
                  <a16:creationId xmlns:a16="http://schemas.microsoft.com/office/drawing/2014/main" id="{F41A976B-F7D4-439C-9131-4CBF6D26DB69}"/>
                </a:ext>
              </a:extLst>
            </p:cNvPr>
            <p:cNvSpPr/>
            <p:nvPr/>
          </p:nvSpPr>
          <p:spPr>
            <a:xfrm>
              <a:off x="7418832" y="1744979"/>
              <a:ext cx="239268" cy="1399032"/>
            </a:xfrm>
            <a:prstGeom prst="rect">
              <a:avLst/>
            </a:prstGeom>
            <a:grpFill/>
          </p:spPr>
          <p:txBody>
            <a:bodyPr wrap="square" lIns="0" tIns="0" rIns="0" bIns="0" rtlCol="0"/>
            <a:lstStyle/>
            <a:p>
              <a:endParaRPr/>
            </a:p>
          </p:txBody>
        </p:sp>
        <p:sp>
          <p:nvSpPr>
            <p:cNvPr id="37" name="object 36">
              <a:extLst>
                <a:ext uri="{FF2B5EF4-FFF2-40B4-BE49-F238E27FC236}">
                  <a16:creationId xmlns:a16="http://schemas.microsoft.com/office/drawing/2014/main" id="{1BF40027-3AB3-4EE5-BA9E-29BE55C262F6}"/>
                </a:ext>
              </a:extLst>
            </p:cNvPr>
            <p:cNvSpPr/>
            <p:nvPr/>
          </p:nvSpPr>
          <p:spPr>
            <a:xfrm>
              <a:off x="7440168" y="1766315"/>
              <a:ext cx="160020" cy="1319784"/>
            </a:xfrm>
            <a:prstGeom prst="rect">
              <a:avLst/>
            </a:prstGeom>
            <a:grpFill/>
          </p:spPr>
          <p:txBody>
            <a:bodyPr wrap="square" lIns="0" tIns="0" rIns="0" bIns="0" rtlCol="0"/>
            <a:lstStyle/>
            <a:p>
              <a:endParaRPr/>
            </a:p>
          </p:txBody>
        </p:sp>
        <p:sp>
          <p:nvSpPr>
            <p:cNvPr id="38" name="object 37">
              <a:extLst>
                <a:ext uri="{FF2B5EF4-FFF2-40B4-BE49-F238E27FC236}">
                  <a16:creationId xmlns:a16="http://schemas.microsoft.com/office/drawing/2014/main" id="{A89BE48A-0D6B-4BCE-A6B7-8F101F5D8EF3}"/>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9" name="object 38">
              <a:extLst>
                <a:ext uri="{FF2B5EF4-FFF2-40B4-BE49-F238E27FC236}">
                  <a16:creationId xmlns:a16="http://schemas.microsoft.com/office/drawing/2014/main" id="{0128D191-7AB8-4832-8E40-90F2796BBB91}"/>
                </a:ext>
              </a:extLst>
            </p:cNvPr>
            <p:cNvSpPr/>
            <p:nvPr/>
          </p:nvSpPr>
          <p:spPr>
            <a:xfrm>
              <a:off x="7164324" y="3047999"/>
              <a:ext cx="1844039" cy="696468"/>
            </a:xfrm>
            <a:prstGeom prst="rect">
              <a:avLst/>
            </a:prstGeom>
            <a:grpFill/>
          </p:spPr>
          <p:txBody>
            <a:bodyPr wrap="square" lIns="0" tIns="0" rIns="0" bIns="0" rtlCol="0"/>
            <a:lstStyle/>
            <a:p>
              <a:endParaRPr/>
            </a:p>
          </p:txBody>
        </p:sp>
        <p:sp>
          <p:nvSpPr>
            <p:cNvPr id="40" name="object 39">
              <a:extLst>
                <a:ext uri="{FF2B5EF4-FFF2-40B4-BE49-F238E27FC236}">
                  <a16:creationId xmlns:a16="http://schemas.microsoft.com/office/drawing/2014/main" id="{334DD3F1-F0F8-49AA-BE7B-EC36A0FF553F}"/>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41" name="object 40">
            <a:extLst>
              <a:ext uri="{FF2B5EF4-FFF2-40B4-BE49-F238E27FC236}">
                <a16:creationId xmlns:a16="http://schemas.microsoft.com/office/drawing/2014/main" id="{BFAEB63F-95F5-4F90-B88B-9306023B6870}"/>
              </a:ext>
            </a:extLst>
          </p:cNvPr>
          <p:cNvSpPr txBox="1"/>
          <p:nvPr/>
        </p:nvSpPr>
        <p:spPr>
          <a:xfrm>
            <a:off x="7889178" y="3628805"/>
            <a:ext cx="1492885" cy="462915"/>
          </a:xfrm>
          <a:prstGeom prst="rect">
            <a:avLst/>
          </a:prstGeom>
          <a:solidFill>
            <a:schemeClr val="accent6">
              <a:lumMod val="75000"/>
            </a:schemeClr>
          </a:solidFill>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a:latin typeface="Carlito"/>
              <a:cs typeface="Carlito"/>
            </a:endParaRPr>
          </a:p>
        </p:txBody>
      </p:sp>
      <p:grpSp>
        <p:nvGrpSpPr>
          <p:cNvPr id="42" name="object 41">
            <a:extLst>
              <a:ext uri="{FF2B5EF4-FFF2-40B4-BE49-F238E27FC236}">
                <a16:creationId xmlns:a16="http://schemas.microsoft.com/office/drawing/2014/main" id="{3A0D684C-609F-4636-B667-E1765B5B3A0E}"/>
              </a:ext>
            </a:extLst>
          </p:cNvPr>
          <p:cNvGrpSpPr/>
          <p:nvPr/>
        </p:nvGrpSpPr>
        <p:grpSpPr>
          <a:xfrm>
            <a:off x="7737540" y="2011080"/>
            <a:ext cx="2790825" cy="1143000"/>
            <a:chOff x="7139940" y="1478280"/>
            <a:chExt cx="2790825" cy="1143000"/>
          </a:xfrm>
          <a:solidFill>
            <a:schemeClr val="accent6">
              <a:lumMod val="75000"/>
            </a:schemeClr>
          </a:solidFill>
        </p:grpSpPr>
        <p:sp>
          <p:nvSpPr>
            <p:cNvPr id="43" name="object 42">
              <a:extLst>
                <a:ext uri="{FF2B5EF4-FFF2-40B4-BE49-F238E27FC236}">
                  <a16:creationId xmlns:a16="http://schemas.microsoft.com/office/drawing/2014/main" id="{D7BD7C89-B8D4-43EF-96DC-F0BBA960C808}"/>
                </a:ext>
              </a:extLst>
            </p:cNvPr>
            <p:cNvSpPr/>
            <p:nvPr/>
          </p:nvSpPr>
          <p:spPr>
            <a:xfrm>
              <a:off x="7504176" y="1661160"/>
              <a:ext cx="2426207" cy="237744"/>
            </a:xfrm>
            <a:prstGeom prst="rect">
              <a:avLst/>
            </a:prstGeom>
            <a:grpFill/>
          </p:spPr>
          <p:txBody>
            <a:bodyPr wrap="square" lIns="0" tIns="0" rIns="0" bIns="0" rtlCol="0"/>
            <a:lstStyle/>
            <a:p>
              <a:endParaRPr/>
            </a:p>
          </p:txBody>
        </p:sp>
        <p:sp>
          <p:nvSpPr>
            <p:cNvPr id="44" name="object 43">
              <a:extLst>
                <a:ext uri="{FF2B5EF4-FFF2-40B4-BE49-F238E27FC236}">
                  <a16:creationId xmlns:a16="http://schemas.microsoft.com/office/drawing/2014/main" id="{3D28A526-4FB1-4AD1-87FD-4F0E80C0F21A}"/>
                </a:ext>
              </a:extLst>
            </p:cNvPr>
            <p:cNvSpPr/>
            <p:nvPr/>
          </p:nvSpPr>
          <p:spPr>
            <a:xfrm>
              <a:off x="7525512" y="1682496"/>
              <a:ext cx="2346959" cy="158496"/>
            </a:xfrm>
            <a:prstGeom prst="rect">
              <a:avLst/>
            </a:prstGeom>
            <a:grpFill/>
          </p:spPr>
          <p:txBody>
            <a:bodyPr wrap="square" lIns="0" tIns="0" rIns="0" bIns="0" rtlCol="0"/>
            <a:lstStyle/>
            <a:p>
              <a:endParaRPr/>
            </a:p>
          </p:txBody>
        </p:sp>
        <p:sp>
          <p:nvSpPr>
            <p:cNvPr id="45" name="object 44">
              <a:extLst>
                <a:ext uri="{FF2B5EF4-FFF2-40B4-BE49-F238E27FC236}">
                  <a16:creationId xmlns:a16="http://schemas.microsoft.com/office/drawing/2014/main" id="{D62A85B3-BF65-43B8-B881-BBC329C30708}"/>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46" name="object 45">
              <a:extLst>
                <a:ext uri="{FF2B5EF4-FFF2-40B4-BE49-F238E27FC236}">
                  <a16:creationId xmlns:a16="http://schemas.microsoft.com/office/drawing/2014/main" id="{02C4153C-3B62-4598-9B84-83E4D7FCC981}"/>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47" name="object 46">
              <a:extLst>
                <a:ext uri="{FF2B5EF4-FFF2-40B4-BE49-F238E27FC236}">
                  <a16:creationId xmlns:a16="http://schemas.microsoft.com/office/drawing/2014/main" id="{E79BF48A-AB19-4FBE-BA50-47D695AA2402}"/>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48" name="object 47">
            <a:extLst>
              <a:ext uri="{FF2B5EF4-FFF2-40B4-BE49-F238E27FC236}">
                <a16:creationId xmlns:a16="http://schemas.microsoft.com/office/drawing/2014/main" id="{1F95E306-B64F-452D-9A6A-765768EE36C5}"/>
              </a:ext>
            </a:extLst>
          </p:cNvPr>
          <p:cNvSpPr txBox="1">
            <a:spLocks/>
          </p:cNvSpPr>
          <p:nvPr/>
        </p:nvSpPr>
        <p:spPr>
          <a:xfrm>
            <a:off x="7951661" y="2193705"/>
            <a:ext cx="1373505" cy="689932"/>
          </a:xfrm>
          <a:prstGeom prst="rect">
            <a:avLst/>
          </a:prstGeom>
          <a:solidFill>
            <a:schemeClr val="accent6">
              <a:lumMod val="75000"/>
            </a:schemeClr>
          </a:solidFill>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GB" sz="1500" spc="-5">
                <a:solidFill>
                  <a:srgbClr val="FFFFFF"/>
                </a:solidFill>
                <a:latin typeface="Carlito"/>
                <a:cs typeface="Carlito"/>
              </a:rPr>
              <a:t>Filter </a:t>
            </a:r>
            <a:r>
              <a:rPr lang="en-GB" sz="1500" spc="-10">
                <a:solidFill>
                  <a:srgbClr val="FFFFFF"/>
                </a:solidFill>
                <a:latin typeface="Carlito"/>
                <a:cs typeface="Carlito"/>
              </a:rPr>
              <a:t>data to</a:t>
            </a:r>
            <a:r>
              <a:rPr lang="en-GB" sz="1500" spc="-204">
                <a:solidFill>
                  <a:srgbClr val="FFFFFF"/>
                </a:solidFill>
                <a:latin typeface="Carlito"/>
                <a:cs typeface="Carlito"/>
              </a:rPr>
              <a:t> </a:t>
            </a:r>
            <a:r>
              <a:rPr lang="en-GB" sz="1500" spc="-5">
                <a:solidFill>
                  <a:srgbClr val="FFFFFF"/>
                </a:solidFill>
                <a:latin typeface="Carlito"/>
                <a:cs typeface="Carlito"/>
              </a:rPr>
              <a:t>only  </a:t>
            </a:r>
            <a:r>
              <a:rPr lang="en-GB" sz="1500">
                <a:solidFill>
                  <a:srgbClr val="FFFFFF"/>
                </a:solidFill>
                <a:latin typeface="Carlito"/>
                <a:cs typeface="Carlito"/>
              </a:rPr>
              <a:t>include </a:t>
            </a:r>
            <a:r>
              <a:rPr lang="en-GB" sz="1500" spc="-20">
                <a:solidFill>
                  <a:srgbClr val="FFFFFF"/>
                </a:solidFill>
                <a:latin typeface="Carlito"/>
                <a:cs typeface="Carlito"/>
              </a:rPr>
              <a:t>Falcon </a:t>
            </a:r>
            <a:r>
              <a:rPr lang="en-GB" sz="1500">
                <a:solidFill>
                  <a:srgbClr val="FFFFFF"/>
                </a:solidFill>
                <a:latin typeface="Carlito"/>
                <a:cs typeface="Carlito"/>
              </a:rPr>
              <a:t>9  launches</a:t>
            </a:r>
            <a:endParaRPr lang="en-GB" sz="1500">
              <a:latin typeface="Carlito"/>
              <a:cs typeface="Carlito"/>
            </a:endParaRPr>
          </a:p>
        </p:txBody>
      </p:sp>
      <p:grpSp>
        <p:nvGrpSpPr>
          <p:cNvPr id="49" name="object 48">
            <a:extLst>
              <a:ext uri="{FF2B5EF4-FFF2-40B4-BE49-F238E27FC236}">
                <a16:creationId xmlns:a16="http://schemas.microsoft.com/office/drawing/2014/main" id="{40A556BB-2C72-414A-B1C8-11C2AFE987D9}"/>
              </a:ext>
            </a:extLst>
          </p:cNvPr>
          <p:cNvGrpSpPr/>
          <p:nvPr/>
        </p:nvGrpSpPr>
        <p:grpSpPr>
          <a:xfrm>
            <a:off x="10093643" y="2011080"/>
            <a:ext cx="1894839" cy="1143000"/>
            <a:chOff x="9496043" y="1478280"/>
            <a:chExt cx="1894839" cy="1143000"/>
          </a:xfrm>
          <a:solidFill>
            <a:schemeClr val="accent6">
              <a:lumMod val="75000"/>
            </a:schemeClr>
          </a:solidFill>
        </p:grpSpPr>
        <p:sp>
          <p:nvSpPr>
            <p:cNvPr id="50" name="object 49">
              <a:extLst>
                <a:ext uri="{FF2B5EF4-FFF2-40B4-BE49-F238E27FC236}">
                  <a16:creationId xmlns:a16="http://schemas.microsoft.com/office/drawing/2014/main" id="{74A128CF-C345-459C-BAF7-AEDABDF77659}"/>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51" name="object 50">
              <a:extLst>
                <a:ext uri="{FF2B5EF4-FFF2-40B4-BE49-F238E27FC236}">
                  <a16:creationId xmlns:a16="http://schemas.microsoft.com/office/drawing/2014/main" id="{4AFF32C4-B2C1-4F7F-9033-3D4F7DB5896C}"/>
                </a:ext>
              </a:extLst>
            </p:cNvPr>
            <p:cNvSpPr/>
            <p:nvPr/>
          </p:nvSpPr>
          <p:spPr>
            <a:xfrm>
              <a:off x="9497567" y="1615440"/>
              <a:ext cx="1892807" cy="903731"/>
            </a:xfrm>
            <a:prstGeom prst="rect">
              <a:avLst/>
            </a:prstGeom>
            <a:grpFill/>
          </p:spPr>
          <p:txBody>
            <a:bodyPr wrap="square" lIns="0" tIns="0" rIns="0" bIns="0" rtlCol="0"/>
            <a:lstStyle/>
            <a:p>
              <a:endParaRPr/>
            </a:p>
          </p:txBody>
        </p:sp>
        <p:sp>
          <p:nvSpPr>
            <p:cNvPr id="52" name="object 51">
              <a:extLst>
                <a:ext uri="{FF2B5EF4-FFF2-40B4-BE49-F238E27FC236}">
                  <a16:creationId xmlns:a16="http://schemas.microsoft.com/office/drawing/2014/main" id="{B804D07D-8C1E-4ECA-9724-18B46FB326F8}"/>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53" name="object 52">
            <a:extLst>
              <a:ext uri="{FF2B5EF4-FFF2-40B4-BE49-F238E27FC236}">
                <a16:creationId xmlns:a16="http://schemas.microsoft.com/office/drawing/2014/main" id="{A1F9DA62-00FC-43BF-A11B-88AF998872BC}"/>
              </a:ext>
            </a:extLst>
          </p:cNvPr>
          <p:cNvSpPr txBox="1"/>
          <p:nvPr/>
        </p:nvSpPr>
        <p:spPr>
          <a:xfrm>
            <a:off x="10237916" y="2193705"/>
            <a:ext cx="1539240" cy="670560"/>
          </a:xfrm>
          <a:prstGeom prst="rect">
            <a:avLst/>
          </a:prstGeom>
          <a:solidFill>
            <a:schemeClr val="accent6">
              <a:lumMod val="75000"/>
            </a:schemeClr>
          </a:solidFill>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a:latin typeface="Carlito"/>
              <a:cs typeface="Carlito"/>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42969" y="3071333"/>
            <a:ext cx="4178410" cy="2041987"/>
          </a:xfrm>
          <a:prstGeom prst="rect">
            <a:avLst/>
          </a:prstGeom>
        </p:spPr>
        <p:txBody>
          <a:bodyPr lIns="91440" tIns="45720" rIns="91440" bIns="45720" anchor="t">
            <a:noAutofit/>
          </a:bodyPr>
          <a:lstStyle/>
          <a:p>
            <a:pPr marL="0" indent="0">
              <a:lnSpc>
                <a:spcPct val="100000"/>
              </a:lnSpc>
              <a:spcBef>
                <a:spcPts val="1400"/>
              </a:spcBef>
              <a:buNone/>
            </a:pPr>
            <a:endParaRPr lang="en-US" sz="160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a:solidFill>
                  <a:schemeClr val="accent3">
                    <a:lumMod val="25000"/>
                  </a:schemeClr>
                </a:solidFill>
                <a:latin typeface="Abadi" panose="020B0604020104020204" pitchFamily="34" charset="0"/>
                <a:hlinkClick r:id="rId4"/>
              </a:rPr>
              <a:t>https://github.com/namnghi/Applied_Data_Science_Capstone/blob/master/Data%20Collection%20with%20Web%20Scraping.ipynb</a:t>
            </a:r>
            <a:endParaRPr lang="en-US" sz="16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7" name="object 6">
            <a:extLst>
              <a:ext uri="{FF2B5EF4-FFF2-40B4-BE49-F238E27FC236}">
                <a16:creationId xmlns:a16="http://schemas.microsoft.com/office/drawing/2014/main" id="{AC8664DF-3999-4D4B-875D-F3106BA13423}"/>
              </a:ext>
            </a:extLst>
          </p:cNvPr>
          <p:cNvGrpSpPr/>
          <p:nvPr/>
        </p:nvGrpSpPr>
        <p:grpSpPr>
          <a:xfrm>
            <a:off x="5075496" y="1361231"/>
            <a:ext cx="2580131" cy="2318005"/>
            <a:chOff x="5111496" y="713231"/>
            <a:chExt cx="2580131" cy="2318005"/>
          </a:xfrm>
          <a:solidFill>
            <a:schemeClr val="accent6">
              <a:lumMod val="75000"/>
            </a:schemeClr>
          </a:solidFill>
        </p:grpSpPr>
        <p:sp>
          <p:nvSpPr>
            <p:cNvPr id="8" name="object 7">
              <a:extLst>
                <a:ext uri="{FF2B5EF4-FFF2-40B4-BE49-F238E27FC236}">
                  <a16:creationId xmlns:a16="http://schemas.microsoft.com/office/drawing/2014/main" id="{AD993022-7524-4AFA-B993-28B61999D93A}"/>
                </a:ext>
              </a:extLst>
            </p:cNvPr>
            <p:cNvSpPr/>
            <p:nvPr/>
          </p:nvSpPr>
          <p:spPr>
            <a:xfrm>
              <a:off x="5506212" y="1098804"/>
              <a:ext cx="304800" cy="1932432"/>
            </a:xfrm>
            <a:prstGeom prst="rect">
              <a:avLst/>
            </a:prstGeom>
            <a:grpFill/>
          </p:spPr>
          <p:txBody>
            <a:bodyPr wrap="square" lIns="0" tIns="0" rIns="0" bIns="0" rtlCol="0"/>
            <a:lstStyle/>
            <a:p>
              <a:endParaRPr/>
            </a:p>
          </p:txBody>
        </p:sp>
        <p:sp>
          <p:nvSpPr>
            <p:cNvPr id="9" name="object 8">
              <a:extLst>
                <a:ext uri="{FF2B5EF4-FFF2-40B4-BE49-F238E27FC236}">
                  <a16:creationId xmlns:a16="http://schemas.microsoft.com/office/drawing/2014/main" id="{391F0D32-CD48-49FC-A867-74925EF37675}"/>
                </a:ext>
              </a:extLst>
            </p:cNvPr>
            <p:cNvSpPr/>
            <p:nvPr/>
          </p:nvSpPr>
          <p:spPr>
            <a:xfrm>
              <a:off x="5527548" y="1110995"/>
              <a:ext cx="225551" cy="1862327"/>
            </a:xfrm>
            <a:prstGeom prst="rect">
              <a:avLst/>
            </a:prstGeom>
            <a:grpFill/>
          </p:spPr>
          <p:txBody>
            <a:bodyPr wrap="square" lIns="0" tIns="0" rIns="0" bIns="0" rtlCol="0"/>
            <a:lstStyle/>
            <a:p>
              <a:endParaRPr/>
            </a:p>
          </p:txBody>
        </p:sp>
        <p:sp>
          <p:nvSpPr>
            <p:cNvPr id="10" name="object 9">
              <a:extLst>
                <a:ext uri="{FF2B5EF4-FFF2-40B4-BE49-F238E27FC236}">
                  <a16:creationId xmlns:a16="http://schemas.microsoft.com/office/drawing/2014/main" id="{6A8C111C-BE4D-4610-B03B-7B4CE7DE0578}"/>
                </a:ext>
              </a:extLst>
            </p:cNvPr>
            <p:cNvSpPr/>
            <p:nvPr/>
          </p:nvSpPr>
          <p:spPr>
            <a:xfrm>
              <a:off x="5111496" y="713231"/>
              <a:ext cx="2580131" cy="1580388"/>
            </a:xfrm>
            <a:prstGeom prst="rect">
              <a:avLst/>
            </a:prstGeom>
            <a:grpFill/>
          </p:spPr>
          <p:txBody>
            <a:bodyPr wrap="square" lIns="0" tIns="0" rIns="0" bIns="0" rtlCol="0"/>
            <a:lstStyle/>
            <a:p>
              <a:endParaRPr/>
            </a:p>
          </p:txBody>
        </p:sp>
        <p:sp>
          <p:nvSpPr>
            <p:cNvPr id="12" name="object 10">
              <a:extLst>
                <a:ext uri="{FF2B5EF4-FFF2-40B4-BE49-F238E27FC236}">
                  <a16:creationId xmlns:a16="http://schemas.microsoft.com/office/drawing/2014/main" id="{D7EB272B-5BD8-44F1-8806-1813DA3979BD}"/>
                </a:ext>
              </a:extLst>
            </p:cNvPr>
            <p:cNvSpPr/>
            <p:nvPr/>
          </p:nvSpPr>
          <p:spPr>
            <a:xfrm>
              <a:off x="5134356" y="1037843"/>
              <a:ext cx="2520696" cy="981455"/>
            </a:xfrm>
            <a:prstGeom prst="rect">
              <a:avLst/>
            </a:prstGeom>
            <a:grpFill/>
          </p:spPr>
          <p:txBody>
            <a:bodyPr wrap="square" lIns="0" tIns="0" rIns="0" bIns="0" rtlCol="0"/>
            <a:lstStyle/>
            <a:p>
              <a:endParaRPr/>
            </a:p>
          </p:txBody>
        </p:sp>
        <p:sp>
          <p:nvSpPr>
            <p:cNvPr id="13" name="object 11">
              <a:extLst>
                <a:ext uri="{FF2B5EF4-FFF2-40B4-BE49-F238E27FC236}">
                  <a16:creationId xmlns:a16="http://schemas.microsoft.com/office/drawing/2014/main" id="{822A89D0-5990-47D0-9403-8C9468D04631}"/>
                </a:ext>
              </a:extLst>
            </p:cNvPr>
            <p:cNvSpPr/>
            <p:nvPr/>
          </p:nvSpPr>
          <p:spPr>
            <a:xfrm>
              <a:off x="5132832" y="734567"/>
              <a:ext cx="2500884" cy="1501139"/>
            </a:xfrm>
            <a:prstGeom prst="rect">
              <a:avLst/>
            </a:prstGeom>
            <a:grpFill/>
          </p:spPr>
          <p:txBody>
            <a:bodyPr wrap="square" lIns="0" tIns="0" rIns="0" bIns="0" rtlCol="0"/>
            <a:lstStyle/>
            <a:p>
              <a:endParaRPr/>
            </a:p>
          </p:txBody>
        </p:sp>
      </p:grpSp>
      <p:sp>
        <p:nvSpPr>
          <p:cNvPr id="14" name="object 12">
            <a:extLst>
              <a:ext uri="{FF2B5EF4-FFF2-40B4-BE49-F238E27FC236}">
                <a16:creationId xmlns:a16="http://schemas.microsoft.com/office/drawing/2014/main" id="{620387ED-4C59-4423-AEB8-E27D09877F97}"/>
              </a:ext>
            </a:extLst>
          </p:cNvPr>
          <p:cNvSpPr txBox="1"/>
          <p:nvPr/>
        </p:nvSpPr>
        <p:spPr>
          <a:xfrm>
            <a:off x="5278569" y="1752137"/>
            <a:ext cx="2121535" cy="665480"/>
          </a:xfrm>
          <a:prstGeom prst="rect">
            <a:avLst/>
          </a:prstGeom>
          <a:solidFill>
            <a:schemeClr val="accent6">
              <a:lumMod val="75000"/>
            </a:schemeClr>
          </a:solidFill>
        </p:spPr>
        <p:txBody>
          <a:bodyPr vert="horz" wrap="square" lIns="0" tIns="12065" rIns="0" bIns="0" rtlCol="0">
            <a:spAutoFit/>
          </a:bodyPr>
          <a:lstStyle/>
          <a:p>
            <a:pPr algn="ctr">
              <a:lnSpc>
                <a:spcPts val="2520"/>
              </a:lnSpc>
              <a:spcBef>
                <a:spcPts val="95"/>
              </a:spcBef>
            </a:pPr>
            <a:r>
              <a:rPr sz="2200" spc="-25" dirty="0">
                <a:solidFill>
                  <a:srgbClr val="FFFFFF"/>
                </a:solidFill>
                <a:latin typeface="Carlito"/>
                <a:cs typeface="Carlito"/>
              </a:rPr>
              <a:t>Request</a:t>
            </a:r>
            <a:r>
              <a:rPr sz="2200" spc="-114" dirty="0">
                <a:solidFill>
                  <a:srgbClr val="FFFFFF"/>
                </a:solidFill>
                <a:latin typeface="Carlito"/>
                <a:cs typeface="Carlito"/>
              </a:rPr>
              <a:t> </a:t>
            </a:r>
            <a:r>
              <a:rPr sz="2200" spc="-5" dirty="0">
                <a:solidFill>
                  <a:srgbClr val="FFFFFF"/>
                </a:solidFill>
                <a:latin typeface="Carlito"/>
                <a:cs typeface="Carlito"/>
              </a:rPr>
              <a:t>Wikipedia</a:t>
            </a:r>
            <a:endParaRPr sz="2200">
              <a:latin typeface="Carlito"/>
              <a:cs typeface="Carlito"/>
            </a:endParaRPr>
          </a:p>
          <a:p>
            <a:pPr marL="13335" algn="ctr">
              <a:lnSpc>
                <a:spcPts val="2520"/>
              </a:lnSpc>
            </a:pPr>
            <a:r>
              <a:rPr sz="2200" spc="-25" dirty="0">
                <a:solidFill>
                  <a:srgbClr val="FFFFFF"/>
                </a:solidFill>
                <a:latin typeface="Carlito"/>
                <a:cs typeface="Carlito"/>
              </a:rPr>
              <a:t>html</a:t>
            </a:r>
            <a:endParaRPr sz="2200">
              <a:latin typeface="Carlito"/>
              <a:cs typeface="Carlito"/>
            </a:endParaRPr>
          </a:p>
        </p:txBody>
      </p:sp>
      <p:grpSp>
        <p:nvGrpSpPr>
          <p:cNvPr id="15" name="object 13">
            <a:extLst>
              <a:ext uri="{FF2B5EF4-FFF2-40B4-BE49-F238E27FC236}">
                <a16:creationId xmlns:a16="http://schemas.microsoft.com/office/drawing/2014/main" id="{FCEDBC25-A011-4819-A741-89246D0933AD}"/>
              </a:ext>
            </a:extLst>
          </p:cNvPr>
          <p:cNvGrpSpPr/>
          <p:nvPr/>
        </p:nvGrpSpPr>
        <p:grpSpPr>
          <a:xfrm>
            <a:off x="5075496" y="3237276"/>
            <a:ext cx="2580640" cy="2318385"/>
            <a:chOff x="5111496" y="2589276"/>
            <a:chExt cx="2580640" cy="2318385"/>
          </a:xfrm>
          <a:solidFill>
            <a:schemeClr val="accent6">
              <a:lumMod val="75000"/>
            </a:schemeClr>
          </a:solidFill>
        </p:grpSpPr>
        <p:sp>
          <p:nvSpPr>
            <p:cNvPr id="16" name="object 14">
              <a:extLst>
                <a:ext uri="{FF2B5EF4-FFF2-40B4-BE49-F238E27FC236}">
                  <a16:creationId xmlns:a16="http://schemas.microsoft.com/office/drawing/2014/main" id="{BAF83825-68A1-42A5-8490-91F4D20FE15D}"/>
                </a:ext>
              </a:extLst>
            </p:cNvPr>
            <p:cNvSpPr/>
            <p:nvPr/>
          </p:nvSpPr>
          <p:spPr>
            <a:xfrm>
              <a:off x="5506212" y="2965704"/>
              <a:ext cx="304800" cy="1941576"/>
            </a:xfrm>
            <a:prstGeom prst="rect">
              <a:avLst/>
            </a:prstGeom>
            <a:grpFill/>
          </p:spPr>
          <p:txBody>
            <a:bodyPr wrap="square" lIns="0" tIns="0" rIns="0" bIns="0" rtlCol="0"/>
            <a:lstStyle/>
            <a:p>
              <a:endParaRPr/>
            </a:p>
          </p:txBody>
        </p:sp>
        <p:sp>
          <p:nvSpPr>
            <p:cNvPr id="17" name="object 15">
              <a:extLst>
                <a:ext uri="{FF2B5EF4-FFF2-40B4-BE49-F238E27FC236}">
                  <a16:creationId xmlns:a16="http://schemas.microsoft.com/office/drawing/2014/main" id="{41CAECE5-9309-4DC0-9B07-867D4E6E5E33}"/>
                </a:ext>
              </a:extLst>
            </p:cNvPr>
            <p:cNvSpPr/>
            <p:nvPr/>
          </p:nvSpPr>
          <p:spPr>
            <a:xfrm>
              <a:off x="5527548" y="2987040"/>
              <a:ext cx="225551" cy="1862327"/>
            </a:xfrm>
            <a:prstGeom prst="rect">
              <a:avLst/>
            </a:prstGeom>
            <a:grpFill/>
          </p:spPr>
          <p:txBody>
            <a:bodyPr wrap="square" lIns="0" tIns="0" rIns="0" bIns="0" rtlCol="0"/>
            <a:lstStyle/>
            <a:p>
              <a:endParaRPr/>
            </a:p>
          </p:txBody>
        </p:sp>
        <p:sp>
          <p:nvSpPr>
            <p:cNvPr id="18" name="object 16">
              <a:extLst>
                <a:ext uri="{FF2B5EF4-FFF2-40B4-BE49-F238E27FC236}">
                  <a16:creationId xmlns:a16="http://schemas.microsoft.com/office/drawing/2014/main" id="{DE823E08-8A30-488D-B059-F15898856ADD}"/>
                </a:ext>
              </a:extLst>
            </p:cNvPr>
            <p:cNvSpPr/>
            <p:nvPr/>
          </p:nvSpPr>
          <p:spPr>
            <a:xfrm>
              <a:off x="5111496" y="2589276"/>
              <a:ext cx="2580131" cy="1580388"/>
            </a:xfrm>
            <a:prstGeom prst="rect">
              <a:avLst/>
            </a:prstGeom>
            <a:grpFill/>
          </p:spPr>
          <p:txBody>
            <a:bodyPr wrap="square" lIns="0" tIns="0" rIns="0" bIns="0" rtlCol="0"/>
            <a:lstStyle/>
            <a:p>
              <a:endParaRPr/>
            </a:p>
          </p:txBody>
        </p:sp>
        <p:sp>
          <p:nvSpPr>
            <p:cNvPr id="19" name="object 17">
              <a:extLst>
                <a:ext uri="{FF2B5EF4-FFF2-40B4-BE49-F238E27FC236}">
                  <a16:creationId xmlns:a16="http://schemas.microsoft.com/office/drawing/2014/main" id="{4A4AFF09-7A9B-4D74-AF70-E1B14AA58BC4}"/>
                </a:ext>
              </a:extLst>
            </p:cNvPr>
            <p:cNvSpPr/>
            <p:nvPr/>
          </p:nvSpPr>
          <p:spPr>
            <a:xfrm>
              <a:off x="5334000" y="2913888"/>
              <a:ext cx="2135124" cy="981456"/>
            </a:xfrm>
            <a:prstGeom prst="rect">
              <a:avLst/>
            </a:prstGeom>
            <a:grpFill/>
          </p:spPr>
          <p:txBody>
            <a:bodyPr wrap="square" lIns="0" tIns="0" rIns="0" bIns="0" rtlCol="0"/>
            <a:lstStyle/>
            <a:p>
              <a:endParaRPr/>
            </a:p>
          </p:txBody>
        </p:sp>
        <p:sp>
          <p:nvSpPr>
            <p:cNvPr id="20" name="object 18">
              <a:extLst>
                <a:ext uri="{FF2B5EF4-FFF2-40B4-BE49-F238E27FC236}">
                  <a16:creationId xmlns:a16="http://schemas.microsoft.com/office/drawing/2014/main" id="{2059A4B7-BFD3-4DAF-850B-8651A3A392F1}"/>
                </a:ext>
              </a:extLst>
            </p:cNvPr>
            <p:cNvSpPr/>
            <p:nvPr/>
          </p:nvSpPr>
          <p:spPr>
            <a:xfrm>
              <a:off x="5132832" y="2610612"/>
              <a:ext cx="2500884" cy="1501139"/>
            </a:xfrm>
            <a:prstGeom prst="rect">
              <a:avLst/>
            </a:prstGeom>
            <a:grpFill/>
          </p:spPr>
          <p:txBody>
            <a:bodyPr wrap="square" lIns="0" tIns="0" rIns="0" bIns="0" rtlCol="0"/>
            <a:lstStyle/>
            <a:p>
              <a:endParaRPr/>
            </a:p>
          </p:txBody>
        </p:sp>
      </p:grpSp>
      <p:sp>
        <p:nvSpPr>
          <p:cNvPr id="21" name="object 19">
            <a:extLst>
              <a:ext uri="{FF2B5EF4-FFF2-40B4-BE49-F238E27FC236}">
                <a16:creationId xmlns:a16="http://schemas.microsoft.com/office/drawing/2014/main" id="{B5548155-0EA2-4620-A57C-4BFDA9DF0254}"/>
              </a:ext>
            </a:extLst>
          </p:cNvPr>
          <p:cNvSpPr txBox="1"/>
          <p:nvPr/>
        </p:nvSpPr>
        <p:spPr>
          <a:xfrm>
            <a:off x="5478594" y="3628689"/>
            <a:ext cx="1709420" cy="665480"/>
          </a:xfrm>
          <a:prstGeom prst="rect">
            <a:avLst/>
          </a:prstGeom>
          <a:solidFill>
            <a:schemeClr val="accent6">
              <a:lumMod val="75000"/>
            </a:schemeClr>
          </a:solidFill>
        </p:spPr>
        <p:txBody>
          <a:bodyPr vert="horz" wrap="square" lIns="0" tIns="12065" rIns="0" bIns="0" rtlCol="0">
            <a:spAutoFit/>
          </a:bodyPr>
          <a:lstStyle/>
          <a:p>
            <a:pPr marL="73025">
              <a:lnSpc>
                <a:spcPts val="2520"/>
              </a:lnSpc>
              <a:spcBef>
                <a:spcPts val="95"/>
              </a:spcBef>
            </a:pPr>
            <a:r>
              <a:rPr sz="2200" spc="-15" dirty="0">
                <a:solidFill>
                  <a:srgbClr val="FFFFFF"/>
                </a:solidFill>
                <a:latin typeface="Carlito"/>
                <a:cs typeface="Carlito"/>
              </a:rPr>
              <a:t>BeautifulSoup</a:t>
            </a:r>
            <a:endParaRPr sz="2200">
              <a:latin typeface="Carlito"/>
              <a:cs typeface="Carlito"/>
            </a:endParaRPr>
          </a:p>
          <a:p>
            <a:pPr marL="12700">
              <a:lnSpc>
                <a:spcPts val="2520"/>
              </a:lnSpc>
            </a:pPr>
            <a:r>
              <a:rPr sz="2200" spc="-20" dirty="0">
                <a:solidFill>
                  <a:srgbClr val="FFFFFF"/>
                </a:solidFill>
                <a:latin typeface="Carlito"/>
                <a:cs typeface="Carlito"/>
              </a:rPr>
              <a:t>html5lib</a:t>
            </a:r>
            <a:r>
              <a:rPr sz="2200" spc="-105" dirty="0">
                <a:solidFill>
                  <a:srgbClr val="FFFFFF"/>
                </a:solidFill>
                <a:latin typeface="Carlito"/>
                <a:cs typeface="Carlito"/>
              </a:rPr>
              <a:t> </a:t>
            </a:r>
            <a:r>
              <a:rPr sz="2200" spc="-35" dirty="0">
                <a:solidFill>
                  <a:srgbClr val="FFFFFF"/>
                </a:solidFill>
                <a:latin typeface="Carlito"/>
                <a:cs typeface="Carlito"/>
              </a:rPr>
              <a:t>Parser</a:t>
            </a:r>
            <a:endParaRPr sz="2200">
              <a:latin typeface="Carlito"/>
              <a:cs typeface="Carlito"/>
            </a:endParaRPr>
          </a:p>
        </p:txBody>
      </p:sp>
      <p:grpSp>
        <p:nvGrpSpPr>
          <p:cNvPr id="22" name="object 20">
            <a:extLst>
              <a:ext uri="{FF2B5EF4-FFF2-40B4-BE49-F238E27FC236}">
                <a16:creationId xmlns:a16="http://schemas.microsoft.com/office/drawing/2014/main" id="{15F7C9E4-FF31-4E9E-B1C0-2735F3D710EE}"/>
              </a:ext>
            </a:extLst>
          </p:cNvPr>
          <p:cNvGrpSpPr/>
          <p:nvPr/>
        </p:nvGrpSpPr>
        <p:grpSpPr>
          <a:xfrm>
            <a:off x="5075496" y="5113320"/>
            <a:ext cx="3906520" cy="1580515"/>
            <a:chOff x="5111496" y="4465320"/>
            <a:chExt cx="3906520" cy="1580515"/>
          </a:xfrm>
          <a:solidFill>
            <a:schemeClr val="accent6">
              <a:lumMod val="75000"/>
            </a:schemeClr>
          </a:solidFill>
        </p:grpSpPr>
        <p:sp>
          <p:nvSpPr>
            <p:cNvPr id="23" name="object 21">
              <a:extLst>
                <a:ext uri="{FF2B5EF4-FFF2-40B4-BE49-F238E27FC236}">
                  <a16:creationId xmlns:a16="http://schemas.microsoft.com/office/drawing/2014/main" id="{60F13D1C-0980-4B4E-A805-F56B743DDC61}"/>
                </a:ext>
              </a:extLst>
            </p:cNvPr>
            <p:cNvSpPr/>
            <p:nvPr/>
          </p:nvSpPr>
          <p:spPr>
            <a:xfrm>
              <a:off x="5625084" y="4721352"/>
              <a:ext cx="3392423" cy="304800"/>
            </a:xfrm>
            <a:prstGeom prst="rect">
              <a:avLst/>
            </a:prstGeom>
            <a:grpFill/>
          </p:spPr>
          <p:txBody>
            <a:bodyPr wrap="square" lIns="0" tIns="0" rIns="0" bIns="0" rtlCol="0"/>
            <a:lstStyle/>
            <a:p>
              <a:endParaRPr/>
            </a:p>
          </p:txBody>
        </p:sp>
        <p:sp>
          <p:nvSpPr>
            <p:cNvPr id="24" name="object 22">
              <a:extLst>
                <a:ext uri="{FF2B5EF4-FFF2-40B4-BE49-F238E27FC236}">
                  <a16:creationId xmlns:a16="http://schemas.microsoft.com/office/drawing/2014/main" id="{CCF10068-8A96-4684-8A15-FCD4468EC034}"/>
                </a:ext>
              </a:extLst>
            </p:cNvPr>
            <p:cNvSpPr/>
            <p:nvPr/>
          </p:nvSpPr>
          <p:spPr>
            <a:xfrm>
              <a:off x="5646420" y="4742688"/>
              <a:ext cx="3313176" cy="225551"/>
            </a:xfrm>
            <a:prstGeom prst="rect">
              <a:avLst/>
            </a:prstGeom>
            <a:grpFill/>
          </p:spPr>
          <p:txBody>
            <a:bodyPr wrap="square" lIns="0" tIns="0" rIns="0" bIns="0" rtlCol="0"/>
            <a:lstStyle/>
            <a:p>
              <a:endParaRPr/>
            </a:p>
          </p:txBody>
        </p:sp>
        <p:sp>
          <p:nvSpPr>
            <p:cNvPr id="25" name="object 23">
              <a:extLst>
                <a:ext uri="{FF2B5EF4-FFF2-40B4-BE49-F238E27FC236}">
                  <a16:creationId xmlns:a16="http://schemas.microsoft.com/office/drawing/2014/main" id="{9DCD4352-A619-4D0E-A87F-77CDFB234EFD}"/>
                </a:ext>
              </a:extLst>
            </p:cNvPr>
            <p:cNvSpPr/>
            <p:nvPr/>
          </p:nvSpPr>
          <p:spPr>
            <a:xfrm>
              <a:off x="5111496" y="4465320"/>
              <a:ext cx="2580131" cy="1580388"/>
            </a:xfrm>
            <a:prstGeom prst="rect">
              <a:avLst/>
            </a:prstGeom>
            <a:grpFill/>
          </p:spPr>
          <p:txBody>
            <a:bodyPr wrap="square" lIns="0" tIns="0" rIns="0" bIns="0" rtlCol="0"/>
            <a:lstStyle/>
            <a:p>
              <a:endParaRPr/>
            </a:p>
          </p:txBody>
        </p:sp>
        <p:sp>
          <p:nvSpPr>
            <p:cNvPr id="26" name="object 24">
              <a:extLst>
                <a:ext uri="{FF2B5EF4-FFF2-40B4-BE49-F238E27FC236}">
                  <a16:creationId xmlns:a16="http://schemas.microsoft.com/office/drawing/2014/main" id="{8ED6AF8B-D532-4552-8E97-0E39AFE11714}"/>
                </a:ext>
              </a:extLst>
            </p:cNvPr>
            <p:cNvSpPr/>
            <p:nvPr/>
          </p:nvSpPr>
          <p:spPr>
            <a:xfrm>
              <a:off x="5289804" y="4789932"/>
              <a:ext cx="2287524" cy="981456"/>
            </a:xfrm>
            <a:prstGeom prst="rect">
              <a:avLst/>
            </a:prstGeom>
            <a:grpFill/>
          </p:spPr>
          <p:txBody>
            <a:bodyPr wrap="square" lIns="0" tIns="0" rIns="0" bIns="0" rtlCol="0"/>
            <a:lstStyle/>
            <a:p>
              <a:endParaRPr/>
            </a:p>
          </p:txBody>
        </p:sp>
        <p:sp>
          <p:nvSpPr>
            <p:cNvPr id="27" name="object 25">
              <a:extLst>
                <a:ext uri="{FF2B5EF4-FFF2-40B4-BE49-F238E27FC236}">
                  <a16:creationId xmlns:a16="http://schemas.microsoft.com/office/drawing/2014/main" id="{45BC4745-0092-48BD-BBFD-8277D68C6AE8}"/>
                </a:ext>
              </a:extLst>
            </p:cNvPr>
            <p:cNvSpPr/>
            <p:nvPr/>
          </p:nvSpPr>
          <p:spPr>
            <a:xfrm>
              <a:off x="5132832" y="4486656"/>
              <a:ext cx="2500884" cy="1501140"/>
            </a:xfrm>
            <a:prstGeom prst="rect">
              <a:avLst/>
            </a:prstGeom>
            <a:grpFill/>
          </p:spPr>
          <p:txBody>
            <a:bodyPr wrap="square" lIns="0" tIns="0" rIns="0" bIns="0" rtlCol="0"/>
            <a:lstStyle/>
            <a:p>
              <a:endParaRPr/>
            </a:p>
          </p:txBody>
        </p:sp>
      </p:grpSp>
      <p:sp>
        <p:nvSpPr>
          <p:cNvPr id="28" name="object 26">
            <a:extLst>
              <a:ext uri="{FF2B5EF4-FFF2-40B4-BE49-F238E27FC236}">
                <a16:creationId xmlns:a16="http://schemas.microsoft.com/office/drawing/2014/main" id="{1BF8CE06-D261-4FB9-A50F-26F71C9A865D}"/>
              </a:ext>
            </a:extLst>
          </p:cNvPr>
          <p:cNvSpPr txBox="1"/>
          <p:nvPr/>
        </p:nvSpPr>
        <p:spPr>
          <a:xfrm>
            <a:off x="5434016" y="5502321"/>
            <a:ext cx="1802130" cy="668655"/>
          </a:xfrm>
          <a:prstGeom prst="rect">
            <a:avLst/>
          </a:prstGeom>
          <a:solidFill>
            <a:schemeClr val="accent6">
              <a:lumMod val="75000"/>
            </a:schemeClr>
          </a:solidFill>
        </p:spPr>
        <p:txBody>
          <a:bodyPr vert="horz" wrap="square" lIns="0" tIns="44450" rIns="0" bIns="0" rtlCol="0">
            <a:spAutoFit/>
          </a:bodyPr>
          <a:lstStyle/>
          <a:p>
            <a:pPr marL="334010" marR="5080" indent="-321945">
              <a:lnSpc>
                <a:spcPts val="2430"/>
              </a:lnSpc>
              <a:spcBef>
                <a:spcPts val="350"/>
              </a:spcBef>
            </a:pPr>
            <a:r>
              <a:rPr sz="2200" spc="-15" dirty="0">
                <a:solidFill>
                  <a:srgbClr val="FFFFFF"/>
                </a:solidFill>
                <a:latin typeface="Carlito"/>
                <a:cs typeface="Carlito"/>
              </a:rPr>
              <a:t>Find </a:t>
            </a:r>
            <a:r>
              <a:rPr sz="2200" spc="-5" dirty="0">
                <a:solidFill>
                  <a:srgbClr val="FFFFFF"/>
                </a:solidFill>
                <a:latin typeface="Carlito"/>
                <a:cs typeface="Carlito"/>
              </a:rPr>
              <a:t>launch</a:t>
            </a:r>
            <a:r>
              <a:rPr sz="2200" spc="-145" dirty="0">
                <a:solidFill>
                  <a:srgbClr val="FFFFFF"/>
                </a:solidFill>
                <a:latin typeface="Carlito"/>
                <a:cs typeface="Carlito"/>
              </a:rPr>
              <a:t> </a:t>
            </a:r>
            <a:r>
              <a:rPr sz="2200" spc="-40" dirty="0">
                <a:solidFill>
                  <a:srgbClr val="FFFFFF"/>
                </a:solidFill>
                <a:latin typeface="Carlito"/>
                <a:cs typeface="Carlito"/>
              </a:rPr>
              <a:t>info  </a:t>
            </a:r>
            <a:r>
              <a:rPr sz="2200" spc="-25" dirty="0">
                <a:solidFill>
                  <a:srgbClr val="FFFFFF"/>
                </a:solidFill>
                <a:latin typeface="Carlito"/>
                <a:cs typeface="Carlito"/>
              </a:rPr>
              <a:t>html</a:t>
            </a:r>
            <a:r>
              <a:rPr sz="2200" spc="-70" dirty="0">
                <a:solidFill>
                  <a:srgbClr val="FFFFFF"/>
                </a:solidFill>
                <a:latin typeface="Carlito"/>
                <a:cs typeface="Carlito"/>
              </a:rPr>
              <a:t> </a:t>
            </a:r>
            <a:r>
              <a:rPr sz="2200" spc="-20" dirty="0">
                <a:solidFill>
                  <a:srgbClr val="FFFFFF"/>
                </a:solidFill>
                <a:latin typeface="Carlito"/>
                <a:cs typeface="Carlito"/>
              </a:rPr>
              <a:t>table</a:t>
            </a:r>
            <a:endParaRPr sz="2200">
              <a:latin typeface="Carlito"/>
              <a:cs typeface="Carlito"/>
            </a:endParaRPr>
          </a:p>
        </p:txBody>
      </p:sp>
      <p:grpSp>
        <p:nvGrpSpPr>
          <p:cNvPr id="29" name="object 27">
            <a:extLst>
              <a:ext uri="{FF2B5EF4-FFF2-40B4-BE49-F238E27FC236}">
                <a16:creationId xmlns:a16="http://schemas.microsoft.com/office/drawing/2014/main" id="{87EE9383-9B8D-4980-8012-318439AB6FCD}"/>
              </a:ext>
            </a:extLst>
          </p:cNvPr>
          <p:cNvGrpSpPr/>
          <p:nvPr/>
        </p:nvGrpSpPr>
        <p:grpSpPr>
          <a:xfrm>
            <a:off x="8402388" y="3613704"/>
            <a:ext cx="2580640" cy="3080385"/>
            <a:chOff x="8438388" y="2965704"/>
            <a:chExt cx="2580640" cy="3080385"/>
          </a:xfrm>
          <a:solidFill>
            <a:schemeClr val="accent6">
              <a:lumMod val="75000"/>
            </a:schemeClr>
          </a:solidFill>
        </p:grpSpPr>
        <p:sp>
          <p:nvSpPr>
            <p:cNvPr id="30" name="object 28">
              <a:extLst>
                <a:ext uri="{FF2B5EF4-FFF2-40B4-BE49-F238E27FC236}">
                  <a16:creationId xmlns:a16="http://schemas.microsoft.com/office/drawing/2014/main" id="{5DDCD738-2B4C-4703-919D-D71BA61F44EF}"/>
                </a:ext>
              </a:extLst>
            </p:cNvPr>
            <p:cNvSpPr/>
            <p:nvPr/>
          </p:nvSpPr>
          <p:spPr>
            <a:xfrm>
              <a:off x="8833104" y="2965704"/>
              <a:ext cx="304800" cy="1941576"/>
            </a:xfrm>
            <a:prstGeom prst="rect">
              <a:avLst/>
            </a:prstGeom>
            <a:grpFill/>
          </p:spPr>
          <p:txBody>
            <a:bodyPr wrap="square" lIns="0" tIns="0" rIns="0" bIns="0" rtlCol="0"/>
            <a:lstStyle/>
            <a:p>
              <a:endParaRPr/>
            </a:p>
          </p:txBody>
        </p:sp>
        <p:sp>
          <p:nvSpPr>
            <p:cNvPr id="31" name="object 29">
              <a:extLst>
                <a:ext uri="{FF2B5EF4-FFF2-40B4-BE49-F238E27FC236}">
                  <a16:creationId xmlns:a16="http://schemas.microsoft.com/office/drawing/2014/main" id="{9DB70F43-AF93-464A-9769-406301A0B332}"/>
                </a:ext>
              </a:extLst>
            </p:cNvPr>
            <p:cNvSpPr/>
            <p:nvPr/>
          </p:nvSpPr>
          <p:spPr>
            <a:xfrm>
              <a:off x="8854440" y="2987040"/>
              <a:ext cx="225551" cy="1862327"/>
            </a:xfrm>
            <a:prstGeom prst="rect">
              <a:avLst/>
            </a:prstGeom>
            <a:grpFill/>
          </p:spPr>
          <p:txBody>
            <a:bodyPr wrap="square" lIns="0" tIns="0" rIns="0" bIns="0" rtlCol="0"/>
            <a:lstStyle/>
            <a:p>
              <a:endParaRPr/>
            </a:p>
          </p:txBody>
        </p:sp>
        <p:sp>
          <p:nvSpPr>
            <p:cNvPr id="32" name="object 30">
              <a:extLst>
                <a:ext uri="{FF2B5EF4-FFF2-40B4-BE49-F238E27FC236}">
                  <a16:creationId xmlns:a16="http://schemas.microsoft.com/office/drawing/2014/main" id="{14A6243C-6AA0-48D1-A3E0-FF4C78C8887A}"/>
                </a:ext>
              </a:extLst>
            </p:cNvPr>
            <p:cNvSpPr/>
            <p:nvPr/>
          </p:nvSpPr>
          <p:spPr>
            <a:xfrm>
              <a:off x="8438388" y="4465320"/>
              <a:ext cx="2580131" cy="1580388"/>
            </a:xfrm>
            <a:prstGeom prst="rect">
              <a:avLst/>
            </a:prstGeom>
            <a:grpFill/>
          </p:spPr>
          <p:txBody>
            <a:bodyPr wrap="square" lIns="0" tIns="0" rIns="0" bIns="0" rtlCol="0"/>
            <a:lstStyle/>
            <a:p>
              <a:endParaRPr/>
            </a:p>
          </p:txBody>
        </p:sp>
        <p:sp>
          <p:nvSpPr>
            <p:cNvPr id="33" name="object 31">
              <a:extLst>
                <a:ext uri="{FF2B5EF4-FFF2-40B4-BE49-F238E27FC236}">
                  <a16:creationId xmlns:a16="http://schemas.microsoft.com/office/drawing/2014/main" id="{09CACF13-D939-4D16-A044-6A39F8731D63}"/>
                </a:ext>
              </a:extLst>
            </p:cNvPr>
            <p:cNvSpPr/>
            <p:nvPr/>
          </p:nvSpPr>
          <p:spPr>
            <a:xfrm>
              <a:off x="8546592" y="4943855"/>
              <a:ext cx="2363724" cy="673607"/>
            </a:xfrm>
            <a:prstGeom prst="rect">
              <a:avLst/>
            </a:prstGeom>
            <a:grpFill/>
          </p:spPr>
          <p:txBody>
            <a:bodyPr wrap="square" lIns="0" tIns="0" rIns="0" bIns="0" rtlCol="0"/>
            <a:lstStyle/>
            <a:p>
              <a:endParaRPr/>
            </a:p>
          </p:txBody>
        </p:sp>
        <p:sp>
          <p:nvSpPr>
            <p:cNvPr id="34" name="object 32">
              <a:extLst>
                <a:ext uri="{FF2B5EF4-FFF2-40B4-BE49-F238E27FC236}">
                  <a16:creationId xmlns:a16="http://schemas.microsoft.com/office/drawing/2014/main" id="{4A7A6C19-CF41-4DB1-AD17-E71134849FDA}"/>
                </a:ext>
              </a:extLst>
            </p:cNvPr>
            <p:cNvSpPr/>
            <p:nvPr/>
          </p:nvSpPr>
          <p:spPr>
            <a:xfrm>
              <a:off x="8459724" y="4486656"/>
              <a:ext cx="2500883" cy="1501140"/>
            </a:xfrm>
            <a:prstGeom prst="rect">
              <a:avLst/>
            </a:prstGeom>
            <a:grpFill/>
          </p:spPr>
          <p:txBody>
            <a:bodyPr wrap="square" lIns="0" tIns="0" rIns="0" bIns="0" rtlCol="0"/>
            <a:lstStyle/>
            <a:p>
              <a:endParaRPr/>
            </a:p>
          </p:txBody>
        </p:sp>
      </p:grpSp>
      <p:sp>
        <p:nvSpPr>
          <p:cNvPr id="35" name="object 33">
            <a:extLst>
              <a:ext uri="{FF2B5EF4-FFF2-40B4-BE49-F238E27FC236}">
                <a16:creationId xmlns:a16="http://schemas.microsoft.com/office/drawing/2014/main" id="{AAB40FFB-3A32-4F97-83F0-754C20C6076F}"/>
              </a:ext>
            </a:extLst>
          </p:cNvPr>
          <p:cNvSpPr txBox="1"/>
          <p:nvPr/>
        </p:nvSpPr>
        <p:spPr>
          <a:xfrm>
            <a:off x="8691440" y="5655990"/>
            <a:ext cx="1943735" cy="360680"/>
          </a:xfrm>
          <a:prstGeom prst="rect">
            <a:avLst/>
          </a:prstGeom>
          <a:solidFill>
            <a:schemeClr val="accent6">
              <a:lumMod val="75000"/>
            </a:schemeClr>
          </a:solidFill>
        </p:spPr>
        <p:txBody>
          <a:bodyPr vert="horz" wrap="square" lIns="0" tIns="12065" rIns="0" bIns="0" rtlCol="0">
            <a:spAutoFit/>
          </a:bodyPr>
          <a:lstStyle/>
          <a:p>
            <a:pPr marL="12700">
              <a:lnSpc>
                <a:spcPct val="100000"/>
              </a:lnSpc>
              <a:spcBef>
                <a:spcPts val="95"/>
              </a:spcBef>
            </a:pPr>
            <a:r>
              <a:rPr sz="2200" spc="-40" dirty="0">
                <a:solidFill>
                  <a:srgbClr val="FFFFFF"/>
                </a:solidFill>
                <a:latin typeface="Carlito"/>
                <a:cs typeface="Carlito"/>
              </a:rPr>
              <a:t>Create</a:t>
            </a:r>
            <a:r>
              <a:rPr sz="2200" spc="-70" dirty="0">
                <a:solidFill>
                  <a:srgbClr val="FFFFFF"/>
                </a:solidFill>
                <a:latin typeface="Carlito"/>
                <a:cs typeface="Carlito"/>
              </a:rPr>
              <a:t> </a:t>
            </a:r>
            <a:r>
              <a:rPr sz="2200" spc="-10" dirty="0">
                <a:solidFill>
                  <a:srgbClr val="FFFFFF"/>
                </a:solidFill>
                <a:latin typeface="Carlito"/>
                <a:cs typeface="Carlito"/>
              </a:rPr>
              <a:t>dictionary</a:t>
            </a:r>
            <a:endParaRPr sz="2200">
              <a:latin typeface="Carlito"/>
              <a:cs typeface="Carlito"/>
            </a:endParaRPr>
          </a:p>
        </p:txBody>
      </p:sp>
      <p:grpSp>
        <p:nvGrpSpPr>
          <p:cNvPr id="36" name="object 34">
            <a:extLst>
              <a:ext uri="{FF2B5EF4-FFF2-40B4-BE49-F238E27FC236}">
                <a16:creationId xmlns:a16="http://schemas.microsoft.com/office/drawing/2014/main" id="{C3BCB812-6A03-488F-A6CF-F612C5D44B93}"/>
              </a:ext>
            </a:extLst>
          </p:cNvPr>
          <p:cNvGrpSpPr/>
          <p:nvPr/>
        </p:nvGrpSpPr>
        <p:grpSpPr>
          <a:xfrm>
            <a:off x="8402388" y="1737660"/>
            <a:ext cx="2580131" cy="3080004"/>
            <a:chOff x="8438388" y="1089660"/>
            <a:chExt cx="2580131" cy="3080004"/>
          </a:xfrm>
          <a:solidFill>
            <a:schemeClr val="accent6">
              <a:lumMod val="75000"/>
            </a:schemeClr>
          </a:solidFill>
        </p:grpSpPr>
        <p:sp>
          <p:nvSpPr>
            <p:cNvPr id="37" name="object 35">
              <a:extLst>
                <a:ext uri="{FF2B5EF4-FFF2-40B4-BE49-F238E27FC236}">
                  <a16:creationId xmlns:a16="http://schemas.microsoft.com/office/drawing/2014/main" id="{137E88E5-6FF6-44EB-9244-D506F8D20045}"/>
                </a:ext>
              </a:extLst>
            </p:cNvPr>
            <p:cNvSpPr/>
            <p:nvPr/>
          </p:nvSpPr>
          <p:spPr>
            <a:xfrm>
              <a:off x="8833104" y="1089660"/>
              <a:ext cx="304800" cy="1941576"/>
            </a:xfrm>
            <a:prstGeom prst="rect">
              <a:avLst/>
            </a:prstGeom>
            <a:grpFill/>
          </p:spPr>
          <p:txBody>
            <a:bodyPr wrap="square" lIns="0" tIns="0" rIns="0" bIns="0" rtlCol="0"/>
            <a:lstStyle/>
            <a:p>
              <a:endParaRPr/>
            </a:p>
          </p:txBody>
        </p:sp>
        <p:sp>
          <p:nvSpPr>
            <p:cNvPr id="38" name="object 36">
              <a:extLst>
                <a:ext uri="{FF2B5EF4-FFF2-40B4-BE49-F238E27FC236}">
                  <a16:creationId xmlns:a16="http://schemas.microsoft.com/office/drawing/2014/main" id="{1C03AC0C-2F5C-46DF-BC91-D65DBE041CD8}"/>
                </a:ext>
              </a:extLst>
            </p:cNvPr>
            <p:cNvSpPr/>
            <p:nvPr/>
          </p:nvSpPr>
          <p:spPr>
            <a:xfrm>
              <a:off x="8854440" y="1110996"/>
              <a:ext cx="225551" cy="1862327"/>
            </a:xfrm>
            <a:prstGeom prst="rect">
              <a:avLst/>
            </a:prstGeom>
            <a:grpFill/>
          </p:spPr>
          <p:txBody>
            <a:bodyPr wrap="square" lIns="0" tIns="0" rIns="0" bIns="0" rtlCol="0"/>
            <a:lstStyle/>
            <a:p>
              <a:endParaRPr/>
            </a:p>
          </p:txBody>
        </p:sp>
        <p:sp>
          <p:nvSpPr>
            <p:cNvPr id="39" name="object 37">
              <a:extLst>
                <a:ext uri="{FF2B5EF4-FFF2-40B4-BE49-F238E27FC236}">
                  <a16:creationId xmlns:a16="http://schemas.microsoft.com/office/drawing/2014/main" id="{9348A97D-D01B-4827-9BC6-34A2C6725B21}"/>
                </a:ext>
              </a:extLst>
            </p:cNvPr>
            <p:cNvSpPr/>
            <p:nvPr/>
          </p:nvSpPr>
          <p:spPr>
            <a:xfrm>
              <a:off x="8438388" y="2589276"/>
              <a:ext cx="2580131" cy="1580388"/>
            </a:xfrm>
            <a:prstGeom prst="rect">
              <a:avLst/>
            </a:prstGeom>
            <a:grpFill/>
          </p:spPr>
          <p:txBody>
            <a:bodyPr wrap="square" lIns="0" tIns="0" rIns="0" bIns="0" rtlCol="0"/>
            <a:lstStyle/>
            <a:p>
              <a:endParaRPr/>
            </a:p>
          </p:txBody>
        </p:sp>
        <p:sp>
          <p:nvSpPr>
            <p:cNvPr id="40" name="object 38">
              <a:extLst>
                <a:ext uri="{FF2B5EF4-FFF2-40B4-BE49-F238E27FC236}">
                  <a16:creationId xmlns:a16="http://schemas.microsoft.com/office/drawing/2014/main" id="{06574F57-C3E9-458D-812F-622C69F30F9C}"/>
                </a:ext>
              </a:extLst>
            </p:cNvPr>
            <p:cNvSpPr/>
            <p:nvPr/>
          </p:nvSpPr>
          <p:spPr>
            <a:xfrm>
              <a:off x="8659368" y="2606040"/>
              <a:ext cx="2203704" cy="1488946"/>
            </a:xfrm>
            <a:prstGeom prst="rect">
              <a:avLst/>
            </a:prstGeom>
            <a:grpFill/>
          </p:spPr>
          <p:txBody>
            <a:bodyPr wrap="square" lIns="0" tIns="0" rIns="0" bIns="0" rtlCol="0"/>
            <a:lstStyle/>
            <a:p>
              <a:endParaRPr/>
            </a:p>
          </p:txBody>
        </p:sp>
        <p:sp>
          <p:nvSpPr>
            <p:cNvPr id="41" name="object 39">
              <a:extLst>
                <a:ext uri="{FF2B5EF4-FFF2-40B4-BE49-F238E27FC236}">
                  <a16:creationId xmlns:a16="http://schemas.microsoft.com/office/drawing/2014/main" id="{B9FCAFCD-9855-4425-8767-3668F65064D5}"/>
                </a:ext>
              </a:extLst>
            </p:cNvPr>
            <p:cNvSpPr/>
            <p:nvPr/>
          </p:nvSpPr>
          <p:spPr>
            <a:xfrm>
              <a:off x="8459724" y="2610612"/>
              <a:ext cx="2500883" cy="1501139"/>
            </a:xfrm>
            <a:prstGeom prst="rect">
              <a:avLst/>
            </a:prstGeom>
            <a:grpFill/>
          </p:spPr>
          <p:txBody>
            <a:bodyPr wrap="square" lIns="0" tIns="0" rIns="0" bIns="0" rtlCol="0"/>
            <a:lstStyle/>
            <a:p>
              <a:endParaRPr/>
            </a:p>
          </p:txBody>
        </p:sp>
      </p:grpSp>
      <p:sp>
        <p:nvSpPr>
          <p:cNvPr id="42" name="object 40">
            <a:extLst>
              <a:ext uri="{FF2B5EF4-FFF2-40B4-BE49-F238E27FC236}">
                <a16:creationId xmlns:a16="http://schemas.microsoft.com/office/drawing/2014/main" id="{3F429CAB-6E12-4934-BBF0-0B58D8038BEE}"/>
              </a:ext>
            </a:extLst>
          </p:cNvPr>
          <p:cNvSpPr txBox="1"/>
          <p:nvPr/>
        </p:nvSpPr>
        <p:spPr>
          <a:xfrm>
            <a:off x="8804216" y="3318810"/>
            <a:ext cx="1708150" cy="1282065"/>
          </a:xfrm>
          <a:prstGeom prst="rect">
            <a:avLst/>
          </a:prstGeom>
          <a:solidFill>
            <a:schemeClr val="accent6">
              <a:lumMod val="75000"/>
            </a:schemeClr>
          </a:solidFill>
        </p:spPr>
        <p:txBody>
          <a:bodyPr vert="horz" wrap="square" lIns="0" tIns="40005" rIns="0" bIns="0" rtlCol="0">
            <a:spAutoFit/>
          </a:bodyPr>
          <a:lstStyle/>
          <a:p>
            <a:pPr marL="12700" marR="5080" algn="ctr">
              <a:lnSpc>
                <a:spcPct val="91600"/>
              </a:lnSpc>
              <a:spcBef>
                <a:spcPts val="315"/>
              </a:spcBef>
            </a:pPr>
            <a:r>
              <a:rPr sz="2200" spc="-45" dirty="0">
                <a:solidFill>
                  <a:srgbClr val="FFFFFF"/>
                </a:solidFill>
                <a:latin typeface="Carlito"/>
                <a:cs typeface="Carlito"/>
              </a:rPr>
              <a:t>Iterate</a:t>
            </a:r>
            <a:r>
              <a:rPr sz="2200" spc="-135" dirty="0">
                <a:solidFill>
                  <a:srgbClr val="FFFFFF"/>
                </a:solidFill>
                <a:latin typeface="Carlito"/>
                <a:cs typeface="Carlito"/>
              </a:rPr>
              <a:t> </a:t>
            </a:r>
            <a:r>
              <a:rPr sz="2200" spc="-20" dirty="0">
                <a:solidFill>
                  <a:srgbClr val="FFFFFF"/>
                </a:solidFill>
                <a:latin typeface="Carlito"/>
                <a:cs typeface="Carlito"/>
              </a:rPr>
              <a:t>through  table </a:t>
            </a:r>
            <a:r>
              <a:rPr sz="2200" spc="-5" dirty="0">
                <a:solidFill>
                  <a:srgbClr val="FFFFFF"/>
                </a:solidFill>
                <a:latin typeface="Carlito"/>
                <a:cs typeface="Carlito"/>
              </a:rPr>
              <a:t>cells </a:t>
            </a:r>
            <a:r>
              <a:rPr sz="2200" spc="-30" dirty="0">
                <a:solidFill>
                  <a:srgbClr val="FFFFFF"/>
                </a:solidFill>
                <a:latin typeface="Carlito"/>
                <a:cs typeface="Carlito"/>
              </a:rPr>
              <a:t>to  extract </a:t>
            </a:r>
            <a:r>
              <a:rPr sz="2200" spc="-35" dirty="0">
                <a:solidFill>
                  <a:srgbClr val="FFFFFF"/>
                </a:solidFill>
                <a:latin typeface="Carlito"/>
                <a:cs typeface="Carlito"/>
              </a:rPr>
              <a:t>data </a:t>
            </a:r>
            <a:r>
              <a:rPr sz="2200" spc="-30" dirty="0">
                <a:solidFill>
                  <a:srgbClr val="FFFFFF"/>
                </a:solidFill>
                <a:latin typeface="Carlito"/>
                <a:cs typeface="Carlito"/>
              </a:rPr>
              <a:t>to  </a:t>
            </a:r>
            <a:r>
              <a:rPr sz="2200" spc="-10" dirty="0">
                <a:solidFill>
                  <a:srgbClr val="FFFFFF"/>
                </a:solidFill>
                <a:latin typeface="Carlito"/>
                <a:cs typeface="Carlito"/>
              </a:rPr>
              <a:t>dictionary</a:t>
            </a:r>
            <a:endParaRPr sz="2200">
              <a:latin typeface="Carlito"/>
              <a:cs typeface="Carlito"/>
            </a:endParaRPr>
          </a:p>
        </p:txBody>
      </p:sp>
      <p:grpSp>
        <p:nvGrpSpPr>
          <p:cNvPr id="43" name="object 41">
            <a:extLst>
              <a:ext uri="{FF2B5EF4-FFF2-40B4-BE49-F238E27FC236}">
                <a16:creationId xmlns:a16="http://schemas.microsoft.com/office/drawing/2014/main" id="{608B14FB-A1C7-4B2C-8BF2-83809518F3EF}"/>
              </a:ext>
            </a:extLst>
          </p:cNvPr>
          <p:cNvGrpSpPr/>
          <p:nvPr/>
        </p:nvGrpSpPr>
        <p:grpSpPr>
          <a:xfrm>
            <a:off x="8402388" y="1361231"/>
            <a:ext cx="2580640" cy="1580515"/>
            <a:chOff x="8438388" y="713231"/>
            <a:chExt cx="2580640" cy="1580515"/>
          </a:xfrm>
          <a:solidFill>
            <a:schemeClr val="accent6">
              <a:lumMod val="75000"/>
            </a:schemeClr>
          </a:solidFill>
        </p:grpSpPr>
        <p:sp>
          <p:nvSpPr>
            <p:cNvPr id="44" name="object 42">
              <a:extLst>
                <a:ext uri="{FF2B5EF4-FFF2-40B4-BE49-F238E27FC236}">
                  <a16:creationId xmlns:a16="http://schemas.microsoft.com/office/drawing/2014/main" id="{6A5454F2-EC66-47EC-9767-4CE4B2CEE608}"/>
                </a:ext>
              </a:extLst>
            </p:cNvPr>
            <p:cNvSpPr/>
            <p:nvPr/>
          </p:nvSpPr>
          <p:spPr>
            <a:xfrm>
              <a:off x="8438388" y="713231"/>
              <a:ext cx="2580131" cy="1580388"/>
            </a:xfrm>
            <a:prstGeom prst="rect">
              <a:avLst/>
            </a:prstGeom>
            <a:grpFill/>
          </p:spPr>
          <p:txBody>
            <a:bodyPr wrap="square" lIns="0" tIns="0" rIns="0" bIns="0" rtlCol="0"/>
            <a:lstStyle/>
            <a:p>
              <a:endParaRPr/>
            </a:p>
          </p:txBody>
        </p:sp>
        <p:sp>
          <p:nvSpPr>
            <p:cNvPr id="45" name="object 43">
              <a:extLst>
                <a:ext uri="{FF2B5EF4-FFF2-40B4-BE49-F238E27FC236}">
                  <a16:creationId xmlns:a16="http://schemas.microsoft.com/office/drawing/2014/main" id="{2114C0CC-1AB6-486D-AC3D-C685A1475651}"/>
                </a:ext>
              </a:extLst>
            </p:cNvPr>
            <p:cNvSpPr/>
            <p:nvPr/>
          </p:nvSpPr>
          <p:spPr>
            <a:xfrm>
              <a:off x="8525256" y="1037843"/>
              <a:ext cx="2468879" cy="981455"/>
            </a:xfrm>
            <a:prstGeom prst="rect">
              <a:avLst/>
            </a:prstGeom>
            <a:grpFill/>
          </p:spPr>
          <p:txBody>
            <a:bodyPr wrap="square" lIns="0" tIns="0" rIns="0" bIns="0" rtlCol="0"/>
            <a:lstStyle/>
            <a:p>
              <a:endParaRPr/>
            </a:p>
          </p:txBody>
        </p:sp>
        <p:sp>
          <p:nvSpPr>
            <p:cNvPr id="46" name="object 44">
              <a:extLst>
                <a:ext uri="{FF2B5EF4-FFF2-40B4-BE49-F238E27FC236}">
                  <a16:creationId xmlns:a16="http://schemas.microsoft.com/office/drawing/2014/main" id="{9FC5B06D-BEB2-4CA2-9A61-FC0DD2B0019A}"/>
                </a:ext>
              </a:extLst>
            </p:cNvPr>
            <p:cNvSpPr/>
            <p:nvPr/>
          </p:nvSpPr>
          <p:spPr>
            <a:xfrm>
              <a:off x="8459724" y="734567"/>
              <a:ext cx="2500883" cy="1501139"/>
            </a:xfrm>
            <a:prstGeom prst="rect">
              <a:avLst/>
            </a:prstGeom>
            <a:grpFill/>
          </p:spPr>
          <p:txBody>
            <a:bodyPr wrap="square" lIns="0" tIns="0" rIns="0" bIns="0" rtlCol="0"/>
            <a:lstStyle/>
            <a:p>
              <a:endParaRPr/>
            </a:p>
          </p:txBody>
        </p:sp>
      </p:grpSp>
      <p:sp>
        <p:nvSpPr>
          <p:cNvPr id="47" name="object 45">
            <a:extLst>
              <a:ext uri="{FF2B5EF4-FFF2-40B4-BE49-F238E27FC236}">
                <a16:creationId xmlns:a16="http://schemas.microsoft.com/office/drawing/2014/main" id="{74B17823-C93A-4605-B6D5-E73AAAD19EDF}"/>
              </a:ext>
            </a:extLst>
          </p:cNvPr>
          <p:cNvSpPr txBox="1"/>
          <p:nvPr/>
        </p:nvSpPr>
        <p:spPr>
          <a:xfrm>
            <a:off x="8670104" y="1749090"/>
            <a:ext cx="1983105" cy="668020"/>
          </a:xfrm>
          <a:prstGeom prst="rect">
            <a:avLst/>
          </a:prstGeom>
          <a:solidFill>
            <a:schemeClr val="accent6">
              <a:lumMod val="75000"/>
            </a:schemeClr>
          </a:solidFill>
        </p:spPr>
        <p:txBody>
          <a:bodyPr vert="horz" wrap="square" lIns="0" tIns="45719" rIns="0" bIns="0" rtlCol="0">
            <a:spAutoFit/>
          </a:bodyPr>
          <a:lstStyle/>
          <a:p>
            <a:pPr marL="384175" marR="5080" indent="-372110">
              <a:lnSpc>
                <a:spcPts val="2420"/>
              </a:lnSpc>
              <a:spcBef>
                <a:spcPts val="359"/>
              </a:spcBef>
            </a:pPr>
            <a:r>
              <a:rPr sz="2200" spc="-20" dirty="0">
                <a:solidFill>
                  <a:srgbClr val="FFFFFF"/>
                </a:solidFill>
                <a:latin typeface="Carlito"/>
                <a:cs typeface="Carlito"/>
              </a:rPr>
              <a:t>Cast </a:t>
            </a:r>
            <a:r>
              <a:rPr sz="2200" spc="-5" dirty="0">
                <a:solidFill>
                  <a:srgbClr val="FFFFFF"/>
                </a:solidFill>
                <a:latin typeface="Carlito"/>
                <a:cs typeface="Carlito"/>
              </a:rPr>
              <a:t>dictionary</a:t>
            </a:r>
            <a:r>
              <a:rPr sz="2200" spc="-135" dirty="0">
                <a:solidFill>
                  <a:srgbClr val="FFFFFF"/>
                </a:solidFill>
                <a:latin typeface="Carlito"/>
                <a:cs typeface="Carlito"/>
              </a:rPr>
              <a:t> </a:t>
            </a:r>
            <a:r>
              <a:rPr sz="2200" spc="-60" dirty="0">
                <a:solidFill>
                  <a:srgbClr val="FFFFFF"/>
                </a:solidFill>
                <a:latin typeface="Carlito"/>
                <a:cs typeface="Carlito"/>
              </a:rPr>
              <a:t>to  </a:t>
            </a:r>
            <a:r>
              <a:rPr sz="2200" spc="-30" dirty="0">
                <a:solidFill>
                  <a:srgbClr val="FFFFFF"/>
                </a:solidFill>
                <a:latin typeface="Carlito"/>
                <a:cs typeface="Carlito"/>
              </a:rPr>
              <a:t>DataFrame</a:t>
            </a:r>
            <a:endParaRPr sz="2200">
              <a:latin typeface="Carlito"/>
              <a:cs typeface="Carlito"/>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116</TotalTime>
  <Words>2514</Words>
  <Application>Microsoft Office PowerPoint</Application>
  <PresentationFormat>Widescreen</PresentationFormat>
  <Paragraphs>265</Paragraphs>
  <Slides>47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Carlito</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Nghi Nam</cp:lastModifiedBy>
  <cp:revision>199</cp:revision>
  <dcterms:created xsi:type="dcterms:W3CDTF">2021-04-29T18:58:34Z</dcterms:created>
  <dcterms:modified xsi:type="dcterms:W3CDTF">2022-04-09T15:37:36Z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